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56" r:id="rId5"/>
    <p:sldMasterId id="2147483780" r:id="rId6"/>
    <p:sldMasterId id="2147483804" r:id="rId7"/>
  </p:sldMasterIdLst>
  <p:notesMasterIdLst>
    <p:notesMasterId r:id="rId34"/>
  </p:notesMasterIdLst>
  <p:handoutMasterIdLst>
    <p:handoutMasterId r:id="rId35"/>
  </p:handoutMasterIdLst>
  <p:sldIdLst>
    <p:sldId id="309" r:id="rId8"/>
    <p:sldId id="311" r:id="rId9"/>
    <p:sldId id="335" r:id="rId10"/>
    <p:sldId id="368" r:id="rId11"/>
    <p:sldId id="369" r:id="rId12"/>
    <p:sldId id="367" r:id="rId13"/>
    <p:sldId id="362" r:id="rId14"/>
    <p:sldId id="370" r:id="rId15"/>
    <p:sldId id="371" r:id="rId16"/>
    <p:sldId id="376" r:id="rId17"/>
    <p:sldId id="377" r:id="rId18"/>
    <p:sldId id="378" r:id="rId19"/>
    <p:sldId id="336" r:id="rId20"/>
    <p:sldId id="365" r:id="rId21"/>
    <p:sldId id="364" r:id="rId22"/>
    <p:sldId id="337" r:id="rId23"/>
    <p:sldId id="338" r:id="rId24"/>
    <p:sldId id="301" r:id="rId25"/>
    <p:sldId id="329" r:id="rId26"/>
    <p:sldId id="339" r:id="rId27"/>
    <p:sldId id="356" r:id="rId28"/>
    <p:sldId id="358" r:id="rId29"/>
    <p:sldId id="340" r:id="rId30"/>
    <p:sldId id="341" r:id="rId31"/>
    <p:sldId id="344" r:id="rId32"/>
    <p:sldId id="343" r:id="rId33"/>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503"/>
          </a:xfrm>
          <a:prstGeom prst="rect">
            <a:avLst/>
          </a:prstGeom>
        </p:spPr>
        <p:txBody>
          <a:bodyPr vert="horz" lIns="91440" tIns="45720" rIns="91440" bIns="45720" rtlCol="0"/>
          <a:lstStyle>
            <a:lvl1pPr algn="r">
              <a:defRPr sz="1200"/>
            </a:lvl1pPr>
          </a:lstStyle>
          <a:p>
            <a:fld id="{6E3FDC44-C6B6-4471-9FC9-CE0CB22B0CDE}" type="datetimeFigureOut">
              <a:rPr lang="en-US" smtClean="0"/>
              <a:pPr/>
              <a:t>3/12/2014</a:t>
            </a:fld>
            <a:endParaRPr lang="en-US"/>
          </a:p>
        </p:txBody>
      </p:sp>
      <p:sp>
        <p:nvSpPr>
          <p:cNvPr id="4" name="Footer Placeholder 3"/>
          <p:cNvSpPr>
            <a:spLocks noGrp="1"/>
          </p:cNvSpPr>
          <p:nvPr>
            <p:ph type="ftr" sz="quarter" idx="2"/>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3935"/>
            <a:ext cx="2971800" cy="464503"/>
          </a:xfrm>
          <a:prstGeom prst="rect">
            <a:avLst/>
          </a:prstGeom>
        </p:spPr>
        <p:txBody>
          <a:bodyPr vert="horz" lIns="91440" tIns="45720" rIns="91440" bIns="45720" rtlCol="0" anchor="b"/>
          <a:lstStyle>
            <a:lvl1pPr algn="r">
              <a:defRPr sz="1200"/>
            </a:lvl1pPr>
          </a:lstStyle>
          <a:p>
            <a:fld id="{90228996-9178-428B-B831-539FB45F8924}" type="slidenum">
              <a:rPr lang="en-US" smtClean="0"/>
              <a:pPr/>
              <a:t>‹#›</a:t>
            </a:fld>
            <a:endParaRPr lang="en-US"/>
          </a:p>
        </p:txBody>
      </p:sp>
    </p:spTree>
    <p:extLst>
      <p:ext uri="{BB962C8B-B14F-4D97-AF65-F5344CB8AC3E}">
        <p14:creationId xmlns:p14="http://schemas.microsoft.com/office/powerpoint/2010/main" val="219158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27D390F8-EE8B-4CEF-B0CF-0811EBFFBF7B}" type="datetimeFigureOut">
              <a:rPr lang="en-US" smtClean="0"/>
              <a:pPr/>
              <a:t>3/12/2014</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345645E3-2560-42CA-A76F-396E8F1A3624}" type="slidenum">
              <a:rPr lang="en-US" smtClean="0"/>
              <a:pPr/>
              <a:t>‹#›</a:t>
            </a:fld>
            <a:endParaRPr lang="en-US"/>
          </a:p>
        </p:txBody>
      </p:sp>
    </p:spTree>
    <p:extLst>
      <p:ext uri="{BB962C8B-B14F-4D97-AF65-F5344CB8AC3E}">
        <p14:creationId xmlns:p14="http://schemas.microsoft.com/office/powerpoint/2010/main" val="115887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1108075" y="696913"/>
            <a:ext cx="4641850" cy="3482975"/>
          </a:xfrm>
        </p:spPr>
      </p:sp>
      <p:sp>
        <p:nvSpPr>
          <p:cNvPr id="3" name="ตัวแทนบันทึกย่อ 2"/>
          <p:cNvSpPr>
            <a:spLocks noGrp="1"/>
          </p:cNvSpPr>
          <p:nvPr>
            <p:ph type="body" idx="1"/>
          </p:nvPr>
        </p:nvSpPr>
        <p:spPr/>
        <p:txBody>
          <a:bodyPr/>
          <a:lstStyle/>
          <a:p>
            <a:r>
              <a:rPr lang="th-TH" sz="1800" kern="1200" dirty="0" smtClean="0">
                <a:solidFill>
                  <a:schemeClr val="tx1"/>
                </a:solidFill>
                <a:effectLst/>
                <a:latin typeface="+mn-lt"/>
                <a:ea typeface="+mn-ea"/>
                <a:cs typeface="+mn-cs"/>
              </a:rPr>
              <a:t>เรียน    ท่านผู้บัญชาการทหารอากาศ ผู้บังคับบัญชา และนายทหารผู้ใหญ่ ในที่ประชุมกองทัพอากาศ</a:t>
            </a:r>
            <a:endParaRPr lang="en-US" sz="1800" kern="1200" dirty="0" smtClean="0">
              <a:solidFill>
                <a:schemeClr val="tx1"/>
              </a:solidFill>
              <a:effectLst/>
              <a:latin typeface="+mn-lt"/>
              <a:ea typeface="+mn-ea"/>
              <a:cs typeface="+mn-cs"/>
            </a:endParaRPr>
          </a:p>
          <a:p>
            <a:r>
              <a:rPr lang="th-TH" sz="1800" kern="1200" dirty="0" smtClean="0">
                <a:solidFill>
                  <a:schemeClr val="tx1"/>
                </a:solidFill>
                <a:effectLst/>
                <a:latin typeface="+mn-lt"/>
                <a:ea typeface="+mn-ea"/>
                <a:cs typeface="+mn-cs"/>
              </a:rPr>
              <a:t>ตามอนุมัติ ผบ.ทอ.เมื่อ ๑๘ พ.ค.๕๕ ท้ายหนังสือ </a:t>
            </a:r>
            <a:r>
              <a:rPr lang="th-TH" sz="1800" kern="1200" dirty="0" err="1" smtClean="0">
                <a:solidFill>
                  <a:schemeClr val="tx1"/>
                </a:solidFill>
                <a:effectLst/>
                <a:latin typeface="+mn-lt"/>
                <a:ea typeface="+mn-ea"/>
                <a:cs typeface="+mn-cs"/>
              </a:rPr>
              <a:t>กพ</a:t>
            </a:r>
            <a:r>
              <a:rPr lang="th-TH" sz="1800" kern="1200" dirty="0" smtClean="0">
                <a:solidFill>
                  <a:schemeClr val="tx1"/>
                </a:solidFill>
                <a:effectLst/>
                <a:latin typeface="+mn-lt"/>
                <a:ea typeface="+mn-ea"/>
                <a:cs typeface="+mn-cs"/>
              </a:rPr>
              <a:t>.ทอ. ที่ </a:t>
            </a:r>
            <a:r>
              <a:rPr lang="th-TH" sz="1800" kern="1200" dirty="0" err="1" smtClean="0">
                <a:solidFill>
                  <a:schemeClr val="tx1"/>
                </a:solidFill>
                <a:effectLst/>
                <a:latin typeface="+mn-lt"/>
                <a:ea typeface="+mn-ea"/>
                <a:cs typeface="+mn-cs"/>
              </a:rPr>
              <a:t>กห</a:t>
            </a:r>
            <a:r>
              <a:rPr lang="th-TH" sz="1800" kern="1200" dirty="0" smtClean="0">
                <a:solidFill>
                  <a:schemeClr val="tx1"/>
                </a:solidFill>
                <a:effectLst/>
                <a:latin typeface="+mn-lt"/>
                <a:ea typeface="+mn-ea"/>
                <a:cs typeface="+mn-cs"/>
              </a:rPr>
              <a:t>. ๐๖๐๔.๖/๔๑๕๙  ลง ๓ พ.ค.๕๕ อนุมัติให้ </a:t>
            </a:r>
            <a:r>
              <a:rPr lang="th-TH" sz="1800" kern="1200" dirty="0" err="1" smtClean="0">
                <a:solidFill>
                  <a:schemeClr val="tx1"/>
                </a:solidFill>
                <a:effectLst/>
                <a:latin typeface="+mn-lt"/>
                <a:ea typeface="+mn-ea"/>
                <a:cs typeface="+mn-cs"/>
              </a:rPr>
              <a:t>สคม</a:t>
            </a:r>
            <a:r>
              <a:rPr lang="th-TH" sz="1800" kern="1200" dirty="0" smtClean="0">
                <a:solidFill>
                  <a:schemeClr val="tx1"/>
                </a:solidFill>
                <a:effectLst/>
                <a:latin typeface="+mn-lt"/>
                <a:ea typeface="+mn-ea"/>
                <a:cs typeface="+mn-cs"/>
              </a:rPr>
              <a:t>.ทอ.จัดการสัมมนา </a:t>
            </a:r>
            <a:endParaRPr lang="en-US" sz="1800" kern="1200" dirty="0" smtClean="0">
              <a:solidFill>
                <a:schemeClr val="tx1"/>
              </a:solidFill>
              <a:effectLst/>
              <a:latin typeface="+mn-lt"/>
              <a:ea typeface="+mn-ea"/>
              <a:cs typeface="+mn-cs"/>
            </a:endParaRPr>
          </a:p>
          <a:p>
            <a:r>
              <a:rPr lang="th-TH" sz="1800" kern="1200" dirty="0" smtClean="0">
                <a:solidFill>
                  <a:schemeClr val="tx1"/>
                </a:solidFill>
                <a:effectLst/>
                <a:latin typeface="+mn-lt"/>
                <a:ea typeface="+mn-ea"/>
                <a:cs typeface="+mn-cs"/>
              </a:rPr>
              <a:t>เรื่อง “แนวทางการพัฒนากองบินที่ใช้เครือข่ายเป็นศูนย์กลาง” </a:t>
            </a:r>
            <a:endParaRPr lang="en-US" sz="1800" kern="1200" dirty="0" smtClean="0">
              <a:solidFill>
                <a:schemeClr val="tx1"/>
              </a:solidFill>
              <a:effectLst/>
              <a:latin typeface="+mn-lt"/>
              <a:ea typeface="+mn-ea"/>
              <a:cs typeface="+mn-cs"/>
            </a:endParaRPr>
          </a:p>
          <a:p>
            <a:r>
              <a:rPr lang="th-TH" sz="1800" kern="1200" dirty="0" smtClean="0">
                <a:solidFill>
                  <a:schemeClr val="tx1"/>
                </a:solidFill>
                <a:effectLst/>
                <a:latin typeface="+mn-lt"/>
                <a:ea typeface="+mn-ea"/>
                <a:cs typeface="+mn-cs"/>
              </a:rPr>
              <a:t>โดยเน้นสาระสำคัญ ๒ ประเด็น คือ ระบบป้องกันภัยทางอากาศ ภาคพื้น และระบบส่งกำลังบำรุง นั้น</a:t>
            </a:r>
            <a:endParaRPr lang="en-US" sz="1800" kern="1200" dirty="0" smtClean="0">
              <a:solidFill>
                <a:schemeClr val="tx1"/>
              </a:solidFill>
              <a:effectLst/>
              <a:latin typeface="+mn-lt"/>
              <a:ea typeface="+mn-ea"/>
              <a:cs typeface="+mn-cs"/>
            </a:endParaRPr>
          </a:p>
          <a:p>
            <a:endParaRPr lang="th-TH" dirty="0"/>
          </a:p>
        </p:txBody>
      </p:sp>
      <p:sp>
        <p:nvSpPr>
          <p:cNvPr id="4" name="ตัวแทนหมายเลขภาพนิ่ง 3"/>
          <p:cNvSpPr>
            <a:spLocks noGrp="1"/>
          </p:cNvSpPr>
          <p:nvPr>
            <p:ph type="sldNum" sz="quarter" idx="10"/>
          </p:nvPr>
        </p:nvSpPr>
        <p:spPr/>
        <p:txBody>
          <a:bodyPr/>
          <a:lstStyle/>
          <a:p>
            <a:fld id="{89769BB6-D127-4DFA-8605-609285F17677}" type="slidenum">
              <a:rPr lang="th-TH" smtClean="0">
                <a:solidFill>
                  <a:prstClr val="black"/>
                </a:solidFill>
              </a:rPr>
              <a:pPr/>
              <a:t>1</a:t>
            </a:fld>
            <a:endParaRPr lang="th-TH">
              <a:solidFill>
                <a:prstClr val="black"/>
              </a:solidFill>
            </a:endParaRPr>
          </a:p>
        </p:txBody>
      </p:sp>
    </p:spTree>
    <p:extLst>
      <p:ext uri="{BB962C8B-B14F-4D97-AF65-F5344CB8AC3E}">
        <p14:creationId xmlns:p14="http://schemas.microsoft.com/office/powerpoint/2010/main" val="163685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th-TH" sz="1700">
                <a:latin typeface="Arial" charset="0"/>
              </a:rPr>
              <a:t>โดยมีประเด็นยุทธศาสตร์ การสร้างเสริมสมรรถนะและความพร้อมในการป้องกันประเทศเป็นแกนหลักของยุทธศาสตร์นั้น </a:t>
            </a:r>
            <a:endParaRPr lang="en-US" sz="1700">
              <a:latin typeface="Arial" charset="0"/>
            </a:endParaRPr>
          </a:p>
        </p:txBody>
      </p:sp>
      <p:sp>
        <p:nvSpPr>
          <p:cNvPr id="88068" name="Slide Number Placeholder 3"/>
          <p:cNvSpPr>
            <a:spLocks noGrp="1"/>
          </p:cNvSpPr>
          <p:nvPr>
            <p:ph type="sldNum" sz="quarter" idx="5"/>
          </p:nvPr>
        </p:nvSpPr>
        <p:spPr>
          <a:noFill/>
        </p:spPr>
        <p:txBody>
          <a:bodyPr/>
          <a:lstStyle/>
          <a:p>
            <a:pPr defTabSz="917218"/>
            <a:fld id="{A6059C7E-EFDA-4FD6-AF58-15167A6D497F}" type="slidenum">
              <a:rPr lang="en-US" smtClean="0">
                <a:latin typeface="Arial" charset="0"/>
              </a:rPr>
              <a:pPr defTabSz="917218"/>
              <a:t>6</a:t>
            </a:fld>
            <a:endParaRPr lang="th-TH"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4294967295"/>
          </p:nvPr>
        </p:nvSpPr>
        <p:spPr bwMode="auto">
          <a:xfrm>
            <a:off x="3884613" y="8823935"/>
            <a:ext cx="2971800" cy="464503"/>
          </a:xfrm>
          <a:prstGeom prst="rect">
            <a:avLst/>
          </a:prstGeom>
          <a:noFill/>
          <a:ln>
            <a:miter lim="800000"/>
            <a:headEnd/>
            <a:tailEnd/>
          </a:ln>
        </p:spPr>
        <p:txBody>
          <a:bodyPr/>
          <a:lstStyle/>
          <a:p>
            <a:fld id="{CEA6DF56-A43B-4180-8B26-CADC37A37A45}" type="slidenum">
              <a:rPr lang="en-US">
                <a:solidFill>
                  <a:srgbClr val="000000"/>
                </a:solidFill>
              </a:rPr>
              <a:pPr/>
              <a:t>19</a:t>
            </a:fld>
            <a:endParaRPr lang="en-US">
              <a:solidFill>
                <a:srgbClr val="000000"/>
              </a:solidFill>
            </a:endParaRPr>
          </a:p>
        </p:txBody>
      </p:sp>
      <p:sp>
        <p:nvSpPr>
          <p:cNvPr id="311299" name="Rectangle 2"/>
          <p:cNvSpPr>
            <a:spLocks noGrp="1" noRot="1" noChangeAspect="1" noChangeArrowheads="1" noTextEdit="1"/>
          </p:cNvSpPr>
          <p:nvPr>
            <p:ph type="sldImg"/>
          </p:nvPr>
        </p:nvSpPr>
        <p:spPr>
          <a:xfrm>
            <a:off x="1108075" y="696913"/>
            <a:ext cx="4641850" cy="3482975"/>
          </a:xfrm>
          <a:ln/>
        </p:spPr>
      </p:sp>
      <p:sp>
        <p:nvSpPr>
          <p:cNvPr id="311300" name="Rectangle 3"/>
          <p:cNvSpPr>
            <a:spLocks noGrp="1" noChangeArrowheads="1"/>
          </p:cNvSpPr>
          <p:nvPr>
            <p:ph type="body" idx="1"/>
          </p:nvPr>
        </p:nvSpPr>
        <p:spPr>
          <a:xfrm>
            <a:off x="915989" y="4412774"/>
            <a:ext cx="5026025" cy="4180523"/>
          </a:xfrm>
          <a:noFill/>
          <a:ln/>
        </p:spPr>
        <p:txBody>
          <a:bodyPr/>
          <a:lstStyle/>
          <a:p>
            <a:pPr marL="228600" indent="-228600"/>
            <a:r>
              <a:rPr lang="en-US" b="1" smtClean="0"/>
              <a:t>Another way of visualizing the application of the basic tenets of network-centric warfare across the four domains of war is shown here, as an illustration of the new value chain that is created as we explore the NCW hypothesis:</a:t>
            </a:r>
          </a:p>
          <a:p>
            <a:pPr marL="228600" indent="-228600"/>
            <a:endParaRPr lang="en-US" b="1" smtClean="0"/>
          </a:p>
          <a:p>
            <a:pPr marL="228600" indent="-228600">
              <a:buFontTx/>
              <a:buAutoNum type="arabicParenBoth"/>
            </a:pPr>
            <a:r>
              <a:rPr lang="en-US" b="1" smtClean="0"/>
              <a:t>Moving from the left, in the information domain, the robustly networked force is able to share its information and thus vastly increase the quality of the information that it has to operate with,</a:t>
            </a:r>
          </a:p>
          <a:p>
            <a:pPr marL="228600" indent="-228600">
              <a:buFontTx/>
              <a:buAutoNum type="arabicParenBoth"/>
            </a:pPr>
            <a:endParaRPr lang="en-US" b="1" smtClean="0"/>
          </a:p>
          <a:p>
            <a:pPr marL="228600" indent="-228600">
              <a:buFontTx/>
              <a:buAutoNum type="arabicParenBoth"/>
            </a:pPr>
            <a:r>
              <a:rPr lang="en-US" b="1" smtClean="0"/>
              <a:t>In the cognitive and social domains, collaboration is permitted due to the enhanced shared situational awareness and self- synchronization is permitted, using newly developed NCW processes and procedures to permit, (at the far right of the diagram),</a:t>
            </a:r>
          </a:p>
          <a:p>
            <a:pPr marL="228600" indent="-228600">
              <a:buFontTx/>
              <a:buAutoNum type="arabicParenBoth"/>
            </a:pPr>
            <a:endParaRPr lang="en-US" b="1" smtClean="0"/>
          </a:p>
          <a:p>
            <a:pPr marL="228600" indent="-228600">
              <a:buFontTx/>
              <a:buAutoNum type="arabicParenBoth"/>
            </a:pPr>
            <a:r>
              <a:rPr lang="en-US" b="1" smtClean="0"/>
              <a:t>Enhanced mission effectiveness in the physical domain, as the forces are maneuvered with greater speed to achieve the optimum effect on the opponent.</a:t>
            </a:r>
          </a:p>
          <a:p>
            <a:pPr marL="228600" indent="-228600"/>
            <a:endParaRPr lang="en-US" b="1" smtClean="0"/>
          </a:p>
          <a:p>
            <a:pPr marL="228600" indent="-228600"/>
            <a:r>
              <a:rPr lang="en-US" smtClean="0"/>
              <a:t>(NCW booklet p. 19 and figure 5)</a:t>
            </a:r>
          </a:p>
          <a:p>
            <a:pPr marL="228600" indent="-228600"/>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6913"/>
            <a:ext cx="4641850" cy="3482975"/>
          </a:xfrm>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89769BB6-D127-4DFA-8605-609285F17677}" type="slidenum">
              <a:rPr lang="th-TH" smtClean="0">
                <a:solidFill>
                  <a:prstClr val="black"/>
                </a:solidFill>
              </a:rPr>
              <a:pPr/>
              <a:t>20</a:t>
            </a:fld>
            <a:endParaRPr lang="th-TH">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1108075" y="696913"/>
            <a:ext cx="4641850" cy="3482975"/>
          </a:xfrm>
        </p:spPr>
      </p:sp>
      <p:sp>
        <p:nvSpPr>
          <p:cNvPr id="3" name="ตัวแทนบันทึกย่อ 2"/>
          <p:cNvSpPr>
            <a:spLocks noGrp="1"/>
          </p:cNvSpPr>
          <p:nvPr>
            <p:ph type="body" idx="1"/>
          </p:nvPr>
        </p:nvSpPr>
        <p:spPr/>
        <p:txBody>
          <a:bodyPr/>
          <a:lstStyle/>
          <a:p>
            <a:r>
              <a:rPr lang="th-TH" sz="1800" kern="1200" dirty="0" smtClean="0">
                <a:solidFill>
                  <a:schemeClr val="tx1"/>
                </a:solidFill>
                <a:effectLst/>
                <a:latin typeface="+mn-lt"/>
                <a:ea typeface="+mn-ea"/>
                <a:cs typeface="+mn-cs"/>
              </a:rPr>
              <a:t>เรียน    ท่านผู้บัญชาการทหารอากาศ ผู้บังคับบัญชา และนายทหารผู้ใหญ่ ในที่ประชุมกองทัพอากาศ</a:t>
            </a:r>
            <a:endParaRPr lang="en-US" sz="1800" kern="1200" dirty="0" smtClean="0">
              <a:solidFill>
                <a:schemeClr val="tx1"/>
              </a:solidFill>
              <a:effectLst/>
              <a:latin typeface="+mn-lt"/>
              <a:ea typeface="+mn-ea"/>
              <a:cs typeface="+mn-cs"/>
            </a:endParaRPr>
          </a:p>
          <a:p>
            <a:r>
              <a:rPr lang="th-TH" sz="1800" kern="1200" dirty="0" smtClean="0">
                <a:solidFill>
                  <a:schemeClr val="tx1"/>
                </a:solidFill>
                <a:effectLst/>
                <a:latin typeface="+mn-lt"/>
                <a:ea typeface="+mn-ea"/>
                <a:cs typeface="+mn-cs"/>
              </a:rPr>
              <a:t>ตามอนุมัติ ผบ.ทอ.เมื่อ ๑๘ พ.ค.๕๕ ท้ายหนังสือ </a:t>
            </a:r>
            <a:r>
              <a:rPr lang="th-TH" sz="1800" kern="1200" dirty="0" err="1" smtClean="0">
                <a:solidFill>
                  <a:schemeClr val="tx1"/>
                </a:solidFill>
                <a:effectLst/>
                <a:latin typeface="+mn-lt"/>
                <a:ea typeface="+mn-ea"/>
                <a:cs typeface="+mn-cs"/>
              </a:rPr>
              <a:t>กพ</a:t>
            </a:r>
            <a:r>
              <a:rPr lang="th-TH" sz="1800" kern="1200" dirty="0" smtClean="0">
                <a:solidFill>
                  <a:schemeClr val="tx1"/>
                </a:solidFill>
                <a:effectLst/>
                <a:latin typeface="+mn-lt"/>
                <a:ea typeface="+mn-ea"/>
                <a:cs typeface="+mn-cs"/>
              </a:rPr>
              <a:t>.ทอ. ที่ </a:t>
            </a:r>
            <a:r>
              <a:rPr lang="th-TH" sz="1800" kern="1200" dirty="0" err="1" smtClean="0">
                <a:solidFill>
                  <a:schemeClr val="tx1"/>
                </a:solidFill>
                <a:effectLst/>
                <a:latin typeface="+mn-lt"/>
                <a:ea typeface="+mn-ea"/>
                <a:cs typeface="+mn-cs"/>
              </a:rPr>
              <a:t>กห</a:t>
            </a:r>
            <a:r>
              <a:rPr lang="th-TH" sz="1800" kern="1200" dirty="0" smtClean="0">
                <a:solidFill>
                  <a:schemeClr val="tx1"/>
                </a:solidFill>
                <a:effectLst/>
                <a:latin typeface="+mn-lt"/>
                <a:ea typeface="+mn-ea"/>
                <a:cs typeface="+mn-cs"/>
              </a:rPr>
              <a:t>. ๐๖๐๔.๖/๔๑๕๙  ลง ๓ พ.ค.๕๕ อนุมัติให้ </a:t>
            </a:r>
            <a:r>
              <a:rPr lang="th-TH" sz="1800" kern="1200" dirty="0" err="1" smtClean="0">
                <a:solidFill>
                  <a:schemeClr val="tx1"/>
                </a:solidFill>
                <a:effectLst/>
                <a:latin typeface="+mn-lt"/>
                <a:ea typeface="+mn-ea"/>
                <a:cs typeface="+mn-cs"/>
              </a:rPr>
              <a:t>สคม</a:t>
            </a:r>
            <a:r>
              <a:rPr lang="th-TH" sz="1800" kern="1200" dirty="0" smtClean="0">
                <a:solidFill>
                  <a:schemeClr val="tx1"/>
                </a:solidFill>
                <a:effectLst/>
                <a:latin typeface="+mn-lt"/>
                <a:ea typeface="+mn-ea"/>
                <a:cs typeface="+mn-cs"/>
              </a:rPr>
              <a:t>.ทอ.จัดการสัมมนา </a:t>
            </a:r>
            <a:endParaRPr lang="en-US" sz="1800" kern="1200" dirty="0" smtClean="0">
              <a:solidFill>
                <a:schemeClr val="tx1"/>
              </a:solidFill>
              <a:effectLst/>
              <a:latin typeface="+mn-lt"/>
              <a:ea typeface="+mn-ea"/>
              <a:cs typeface="+mn-cs"/>
            </a:endParaRPr>
          </a:p>
          <a:p>
            <a:r>
              <a:rPr lang="th-TH" sz="1800" kern="1200" dirty="0" smtClean="0">
                <a:solidFill>
                  <a:schemeClr val="tx1"/>
                </a:solidFill>
                <a:effectLst/>
                <a:latin typeface="+mn-lt"/>
                <a:ea typeface="+mn-ea"/>
                <a:cs typeface="+mn-cs"/>
              </a:rPr>
              <a:t>เรื่อง “แนวทางการพัฒนากองบินที่ใช้เครือข่ายเป็นศูนย์กลาง” </a:t>
            </a:r>
            <a:endParaRPr lang="en-US" sz="1800" kern="1200" dirty="0" smtClean="0">
              <a:solidFill>
                <a:schemeClr val="tx1"/>
              </a:solidFill>
              <a:effectLst/>
              <a:latin typeface="+mn-lt"/>
              <a:ea typeface="+mn-ea"/>
              <a:cs typeface="+mn-cs"/>
            </a:endParaRPr>
          </a:p>
          <a:p>
            <a:r>
              <a:rPr lang="th-TH" sz="1800" kern="1200" dirty="0" smtClean="0">
                <a:solidFill>
                  <a:schemeClr val="tx1"/>
                </a:solidFill>
                <a:effectLst/>
                <a:latin typeface="+mn-lt"/>
                <a:ea typeface="+mn-ea"/>
                <a:cs typeface="+mn-cs"/>
              </a:rPr>
              <a:t>โดยเน้นสาระสำคัญ ๒ ประเด็น คือ ระบบป้องกันภัยทางอากาศ ภาคพื้น และระบบส่งกำลังบำรุง นั้น</a:t>
            </a:r>
            <a:endParaRPr lang="en-US" sz="1800" kern="1200" dirty="0" smtClean="0">
              <a:solidFill>
                <a:schemeClr val="tx1"/>
              </a:solidFill>
              <a:effectLst/>
              <a:latin typeface="+mn-lt"/>
              <a:ea typeface="+mn-ea"/>
              <a:cs typeface="+mn-cs"/>
            </a:endParaRPr>
          </a:p>
          <a:p>
            <a:endParaRPr lang="th-TH" dirty="0"/>
          </a:p>
        </p:txBody>
      </p:sp>
      <p:sp>
        <p:nvSpPr>
          <p:cNvPr id="4" name="ตัวแทนหมายเลขภาพนิ่ง 3"/>
          <p:cNvSpPr>
            <a:spLocks noGrp="1"/>
          </p:cNvSpPr>
          <p:nvPr>
            <p:ph type="sldNum" sz="quarter" idx="10"/>
          </p:nvPr>
        </p:nvSpPr>
        <p:spPr/>
        <p:txBody>
          <a:bodyPr/>
          <a:lstStyle/>
          <a:p>
            <a:fld id="{89769BB6-D127-4DFA-8605-609285F17677}" type="slidenum">
              <a:rPr lang="th-TH" smtClean="0">
                <a:solidFill>
                  <a:prstClr val="black"/>
                </a:solidFill>
              </a:rPr>
              <a:pPr/>
              <a:t>26</a:t>
            </a:fld>
            <a:endParaRPr lang="th-TH">
              <a:solidFill>
                <a:prstClr val="black"/>
              </a:solidFill>
            </a:endParaRPr>
          </a:p>
        </p:txBody>
      </p:sp>
    </p:spTree>
    <p:extLst>
      <p:ext uri="{BB962C8B-B14F-4D97-AF65-F5344CB8AC3E}">
        <p14:creationId xmlns:p14="http://schemas.microsoft.com/office/powerpoint/2010/main" val="163685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270C2-431A-4B48-BB64-AFE89463E0B4}" type="datetime1">
              <a:rPr lang="th-TH" smtClean="0"/>
              <a:pPr/>
              <a:t>12/03/57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9DF66-ECFD-4321-AAF4-8A06FD415A10}" type="datetime1">
              <a:rPr lang="th-TH" smtClean="0"/>
              <a:pPr/>
              <a:t>12/03/57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25E5-8393-4983-92B4-65C236FC8249}" type="datetime1">
              <a:rPr lang="th-TH" smtClean="0"/>
              <a:pPr/>
              <a:t>12/03/57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49"/>
            <a:ext cx="7772400" cy="1470025"/>
          </a:xfrm>
        </p:spPr>
        <p:txBody>
          <a:bodyPr/>
          <a:lstStyle/>
          <a:p>
            <a:r>
              <a:rPr lang="th-TH" smtClean="0"/>
              <a:t>คลิกเพื่อแก้ไขลักษณะชื่อเรื่องต้นแบบ</a:t>
            </a:r>
            <a:endParaRPr lang="en-US"/>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en-US"/>
          </a:p>
        </p:txBody>
      </p:sp>
      <p:sp>
        <p:nvSpPr>
          <p:cNvPr id="4" name="ตัวแทนวันที่ 3"/>
          <p:cNvSpPr>
            <a:spLocks noGrp="1"/>
          </p:cNvSpPr>
          <p:nvPr>
            <p:ph type="dt" sz="half" idx="10"/>
          </p:nvPr>
        </p:nvSpPr>
        <p:spPr/>
        <p:txBody>
          <a:bodyPr/>
          <a:lstStyle/>
          <a:p>
            <a:fld id="{0495F379-39B3-4153-887B-91F0EA23FBE1}"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1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E5B0ACB1-780C-4B01-BD38-3CDD14F4A137}"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92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1"/>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46246746-3613-4DFE-BB34-90CB89211EEC}"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2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เนื้อหา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วันที่ 4"/>
          <p:cNvSpPr>
            <a:spLocks noGrp="1"/>
          </p:cNvSpPr>
          <p:nvPr>
            <p:ph type="dt" sz="half" idx="10"/>
          </p:nvPr>
        </p:nvSpPr>
        <p:spPr/>
        <p:txBody>
          <a:bodyPr/>
          <a:lstStyle/>
          <a:p>
            <a:fld id="{B5DA11F9-0AED-4EC4-9016-DD0D7EE133A1}"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41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ข้อความ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ตัวแทนวันที่ 6"/>
          <p:cNvSpPr>
            <a:spLocks noGrp="1"/>
          </p:cNvSpPr>
          <p:nvPr>
            <p:ph type="dt" sz="half" idx="10"/>
          </p:nvPr>
        </p:nvSpPr>
        <p:spPr/>
        <p:txBody>
          <a:bodyPr/>
          <a:lstStyle/>
          <a:p>
            <a:fld id="{855C4342-BC16-4626-84D8-234164E2828C}" type="datetime1">
              <a:rPr lang="th-TH" smtClean="0">
                <a:solidFill>
                  <a:prstClr val="black">
                    <a:tint val="75000"/>
                  </a:prstClr>
                </a:solidFill>
              </a:rPr>
              <a:pPr/>
              <a:t>12/03/57</a:t>
            </a:fld>
            <a:endParaRPr lang="en-US">
              <a:solidFill>
                <a:prstClr val="black">
                  <a:tint val="75000"/>
                </a:prstClr>
              </a:solidFill>
            </a:endParaRPr>
          </a:p>
        </p:txBody>
      </p:sp>
      <p:sp>
        <p:nvSpPr>
          <p:cNvPr id="8" name="ตัวแทนท้ายกระดาษ 7"/>
          <p:cNvSpPr>
            <a:spLocks noGrp="1"/>
          </p:cNvSpPr>
          <p:nvPr>
            <p:ph type="ftr" sz="quarter" idx="11"/>
          </p:nvPr>
        </p:nvSpPr>
        <p:spPr/>
        <p:txBody>
          <a:bodyPr/>
          <a:lstStyle/>
          <a:p>
            <a:endParaRPr lang="en-US">
              <a:solidFill>
                <a:prstClr val="black">
                  <a:tint val="75000"/>
                </a:prstClr>
              </a:solidFill>
            </a:endParaRPr>
          </a:p>
        </p:txBody>
      </p:sp>
      <p:sp>
        <p:nvSpPr>
          <p:cNvPr id="9" name="ตัวแทนหมายเลขภาพนิ่ง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42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วันที่ 2"/>
          <p:cNvSpPr>
            <a:spLocks noGrp="1"/>
          </p:cNvSpPr>
          <p:nvPr>
            <p:ph type="dt" sz="half" idx="10"/>
          </p:nvPr>
        </p:nvSpPr>
        <p:spPr/>
        <p:txBody>
          <a:bodyPr/>
          <a:lstStyle/>
          <a:p>
            <a:fld id="{7C5C2ED8-79AA-401D-A424-B830C2E0F51A}" type="datetime1">
              <a:rPr lang="th-TH" smtClean="0">
                <a:solidFill>
                  <a:prstClr val="black">
                    <a:tint val="75000"/>
                  </a:prstClr>
                </a:solidFill>
              </a:rPr>
              <a:pPr/>
              <a:t>12/03/57</a:t>
            </a:fld>
            <a:endParaRPr lang="en-US">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endParaRPr lang="en-US">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030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AC83D7A7-589A-4E85-ABC8-8A193422283A}" type="datetime1">
              <a:rPr lang="th-TH" smtClean="0">
                <a:solidFill>
                  <a:prstClr val="black">
                    <a:tint val="75000"/>
                  </a:prstClr>
                </a:solidFill>
              </a:rPr>
              <a:pPr/>
              <a:t>12/03/57</a:t>
            </a:fld>
            <a:endParaRPr lang="en-US">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endParaRPr lang="en-US">
              <a:solidFill>
                <a:prstClr val="black">
                  <a:tint val="75000"/>
                </a:prstClr>
              </a:solidFill>
            </a:endParaRPr>
          </a:p>
        </p:txBody>
      </p:sp>
      <p:sp>
        <p:nvSpPr>
          <p:cNvPr id="4" name="ตัวแทนหมายเลขภาพนิ่ง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597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19" y="273049"/>
            <a:ext cx="3008313" cy="1162051"/>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ข้อความ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9E43FB40-468E-4366-AD74-B19C6F1E7C7F}"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52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6D9A4-247B-4B86-8E30-4342FD412F1F}" type="datetime1">
              <a:rPr lang="th-TH" smtClean="0"/>
              <a:pPr/>
              <a:t>12/03/57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1"/>
            <a:ext cx="5486400" cy="566739"/>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A2B5475C-9D22-47CF-9963-4958DB71934C}"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28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14FD2635-6C86-4998-91B1-703FBE55AA0F}"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53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40"/>
            <a:ext cx="2057400" cy="5851525"/>
          </a:xfrm>
        </p:spPr>
        <p:txBody>
          <a:bodyPr vert="eaVert"/>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a:xfrm>
            <a:off x="457200" y="274640"/>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D96E24F0-4A43-41CA-BAF4-1BE859583D66}"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8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49"/>
            <a:ext cx="7772400" cy="1470025"/>
          </a:xfrm>
        </p:spPr>
        <p:txBody>
          <a:bodyPr/>
          <a:lstStyle/>
          <a:p>
            <a:r>
              <a:rPr lang="th-TH" smtClean="0"/>
              <a:t>คลิกเพื่อแก้ไขลักษณะชื่อเรื่องต้นแบบ</a:t>
            </a:r>
            <a:endParaRPr lang="en-US"/>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en-US"/>
          </a:p>
        </p:txBody>
      </p:sp>
      <p:sp>
        <p:nvSpPr>
          <p:cNvPr id="4" name="ตัวแทนวันที่ 3"/>
          <p:cNvSpPr>
            <a:spLocks noGrp="1"/>
          </p:cNvSpPr>
          <p:nvPr>
            <p:ph type="dt" sz="half" idx="10"/>
          </p:nvPr>
        </p:nvSpPr>
        <p:spPr/>
        <p:txBody>
          <a:bodyPr/>
          <a:lstStyle/>
          <a:p>
            <a:fld id="{B3990A76-2E98-4069-9F24-52BC54DBDCBF}"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425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C9150E55-6AAC-4C60-A325-1492A27BF0D6}"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549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1"/>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7FE177DA-6328-4557-AF9B-0FF7F4126E19}"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6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เนื้อหา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วันที่ 4"/>
          <p:cNvSpPr>
            <a:spLocks noGrp="1"/>
          </p:cNvSpPr>
          <p:nvPr>
            <p:ph type="dt" sz="half" idx="10"/>
          </p:nvPr>
        </p:nvSpPr>
        <p:spPr/>
        <p:txBody>
          <a:bodyPr/>
          <a:lstStyle/>
          <a:p>
            <a:fld id="{2C50D809-EBF8-46D0-8028-E32B0FA2873D}"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57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ข้อความ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ตัวแทนวันที่ 6"/>
          <p:cNvSpPr>
            <a:spLocks noGrp="1"/>
          </p:cNvSpPr>
          <p:nvPr>
            <p:ph type="dt" sz="half" idx="10"/>
          </p:nvPr>
        </p:nvSpPr>
        <p:spPr/>
        <p:txBody>
          <a:bodyPr/>
          <a:lstStyle/>
          <a:p>
            <a:fld id="{735F2C29-DA73-4798-81C2-39A55C23BB4D}" type="datetime1">
              <a:rPr lang="th-TH" smtClean="0">
                <a:solidFill>
                  <a:prstClr val="black">
                    <a:tint val="75000"/>
                  </a:prstClr>
                </a:solidFill>
              </a:rPr>
              <a:pPr/>
              <a:t>12/03/57</a:t>
            </a:fld>
            <a:endParaRPr lang="en-US">
              <a:solidFill>
                <a:prstClr val="black">
                  <a:tint val="75000"/>
                </a:prstClr>
              </a:solidFill>
            </a:endParaRPr>
          </a:p>
        </p:txBody>
      </p:sp>
      <p:sp>
        <p:nvSpPr>
          <p:cNvPr id="8" name="ตัวแทนท้ายกระดาษ 7"/>
          <p:cNvSpPr>
            <a:spLocks noGrp="1"/>
          </p:cNvSpPr>
          <p:nvPr>
            <p:ph type="ftr" sz="quarter" idx="11"/>
          </p:nvPr>
        </p:nvSpPr>
        <p:spPr/>
        <p:txBody>
          <a:bodyPr/>
          <a:lstStyle/>
          <a:p>
            <a:endParaRPr lang="en-US">
              <a:solidFill>
                <a:prstClr val="black">
                  <a:tint val="75000"/>
                </a:prstClr>
              </a:solidFill>
            </a:endParaRPr>
          </a:p>
        </p:txBody>
      </p:sp>
      <p:sp>
        <p:nvSpPr>
          <p:cNvPr id="9" name="ตัวแทนหมายเลขภาพนิ่ง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000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วันที่ 2"/>
          <p:cNvSpPr>
            <a:spLocks noGrp="1"/>
          </p:cNvSpPr>
          <p:nvPr>
            <p:ph type="dt" sz="half" idx="10"/>
          </p:nvPr>
        </p:nvSpPr>
        <p:spPr/>
        <p:txBody>
          <a:bodyPr/>
          <a:lstStyle/>
          <a:p>
            <a:fld id="{FD90FB84-A284-4CEE-936F-C44EC69F5497}" type="datetime1">
              <a:rPr lang="th-TH" smtClean="0">
                <a:solidFill>
                  <a:prstClr val="black">
                    <a:tint val="75000"/>
                  </a:prstClr>
                </a:solidFill>
              </a:rPr>
              <a:pPr/>
              <a:t>12/03/57</a:t>
            </a:fld>
            <a:endParaRPr lang="en-US">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endParaRPr lang="en-US">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761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BF5602B1-798D-4C08-8F09-FF32263986DC}" type="datetime1">
              <a:rPr lang="th-TH" smtClean="0">
                <a:solidFill>
                  <a:prstClr val="black">
                    <a:tint val="75000"/>
                  </a:prstClr>
                </a:solidFill>
              </a:rPr>
              <a:pPr/>
              <a:t>12/03/57</a:t>
            </a:fld>
            <a:endParaRPr lang="en-US">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endParaRPr lang="en-US">
              <a:solidFill>
                <a:prstClr val="black">
                  <a:tint val="75000"/>
                </a:prstClr>
              </a:solidFill>
            </a:endParaRPr>
          </a:p>
        </p:txBody>
      </p:sp>
      <p:sp>
        <p:nvSpPr>
          <p:cNvPr id="4" name="ตัวแทนหมายเลขภาพนิ่ง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0AF3A-2C76-4A59-8874-3486E2D19BDC}" type="datetime1">
              <a:rPr lang="th-TH" smtClean="0"/>
              <a:pPr/>
              <a:t>12/03/57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19" y="273049"/>
            <a:ext cx="3008313" cy="1162051"/>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ข้อความ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38030722-B99D-42B4-BFBD-6BBE59523C96}"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09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1"/>
            <a:ext cx="5486400" cy="566739"/>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39D3B102-8875-46A0-832E-1A5AAE423B87}"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50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D14181F9-56CA-493E-970C-9C6B1DA9E708}"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61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40"/>
            <a:ext cx="2057400" cy="5851525"/>
          </a:xfrm>
        </p:spPr>
        <p:txBody>
          <a:bodyPr vert="eaVert"/>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a:xfrm>
            <a:off x="457200" y="274640"/>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C1303858-E870-4E83-B28A-3F94381640EA}"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906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49"/>
            <a:ext cx="7772400" cy="1470025"/>
          </a:xfrm>
        </p:spPr>
        <p:txBody>
          <a:bodyPr/>
          <a:lstStyle/>
          <a:p>
            <a:r>
              <a:rPr lang="th-TH" smtClean="0"/>
              <a:t>คลิกเพื่อแก้ไขลักษณะชื่อเรื่องต้นแบบ</a:t>
            </a:r>
            <a:endParaRPr lang="en-US"/>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en-US"/>
          </a:p>
        </p:txBody>
      </p:sp>
      <p:sp>
        <p:nvSpPr>
          <p:cNvPr id="4" name="ตัวแทนวันที่ 3"/>
          <p:cNvSpPr>
            <a:spLocks noGrp="1"/>
          </p:cNvSpPr>
          <p:nvPr>
            <p:ph type="dt" sz="half" idx="10"/>
          </p:nvPr>
        </p:nvSpPr>
        <p:spPr/>
        <p:txBody>
          <a:bodyPr/>
          <a:lstStyle/>
          <a:p>
            <a:fld id="{F2DD7226-76C4-44BB-84B9-6035283380AA}"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9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0AF44D5C-0810-4426-ADE7-ACC1E4A9DDBF}"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694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1"/>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981086D8-7A6F-4BC2-B54F-F0B81635F50E}"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798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เนื้อหา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วันที่ 4"/>
          <p:cNvSpPr>
            <a:spLocks noGrp="1"/>
          </p:cNvSpPr>
          <p:nvPr>
            <p:ph type="dt" sz="half" idx="10"/>
          </p:nvPr>
        </p:nvSpPr>
        <p:spPr/>
        <p:txBody>
          <a:bodyPr/>
          <a:lstStyle/>
          <a:p>
            <a:fld id="{22CA531D-4D1F-40E5-A54B-91E248AFA8D0}"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84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ข้อความ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ตัวแทนวันที่ 6"/>
          <p:cNvSpPr>
            <a:spLocks noGrp="1"/>
          </p:cNvSpPr>
          <p:nvPr>
            <p:ph type="dt" sz="half" idx="10"/>
          </p:nvPr>
        </p:nvSpPr>
        <p:spPr/>
        <p:txBody>
          <a:bodyPr/>
          <a:lstStyle/>
          <a:p>
            <a:fld id="{E0E4098E-E2FF-4EAC-9480-E6B9C02FA391}" type="datetime1">
              <a:rPr lang="th-TH" smtClean="0">
                <a:solidFill>
                  <a:prstClr val="black">
                    <a:tint val="75000"/>
                  </a:prstClr>
                </a:solidFill>
              </a:rPr>
              <a:pPr/>
              <a:t>12/03/57</a:t>
            </a:fld>
            <a:endParaRPr lang="en-US">
              <a:solidFill>
                <a:prstClr val="black">
                  <a:tint val="75000"/>
                </a:prstClr>
              </a:solidFill>
            </a:endParaRPr>
          </a:p>
        </p:txBody>
      </p:sp>
      <p:sp>
        <p:nvSpPr>
          <p:cNvPr id="8" name="ตัวแทนท้ายกระดาษ 7"/>
          <p:cNvSpPr>
            <a:spLocks noGrp="1"/>
          </p:cNvSpPr>
          <p:nvPr>
            <p:ph type="ftr" sz="quarter" idx="11"/>
          </p:nvPr>
        </p:nvSpPr>
        <p:spPr/>
        <p:txBody>
          <a:bodyPr/>
          <a:lstStyle/>
          <a:p>
            <a:endParaRPr lang="en-US">
              <a:solidFill>
                <a:prstClr val="black">
                  <a:tint val="75000"/>
                </a:prstClr>
              </a:solidFill>
            </a:endParaRPr>
          </a:p>
        </p:txBody>
      </p:sp>
      <p:sp>
        <p:nvSpPr>
          <p:cNvPr id="9" name="ตัวแทนหมายเลขภาพนิ่ง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76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วันที่ 2"/>
          <p:cNvSpPr>
            <a:spLocks noGrp="1"/>
          </p:cNvSpPr>
          <p:nvPr>
            <p:ph type="dt" sz="half" idx="10"/>
          </p:nvPr>
        </p:nvSpPr>
        <p:spPr/>
        <p:txBody>
          <a:bodyPr/>
          <a:lstStyle/>
          <a:p>
            <a:fld id="{02B88E28-D30B-48C2-9DB7-96F73923A217}" type="datetime1">
              <a:rPr lang="th-TH" smtClean="0">
                <a:solidFill>
                  <a:prstClr val="black">
                    <a:tint val="75000"/>
                  </a:prstClr>
                </a:solidFill>
              </a:rPr>
              <a:pPr/>
              <a:t>12/03/57</a:t>
            </a:fld>
            <a:endParaRPr lang="en-US">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endParaRPr lang="en-US">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28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912AA-DC49-48BF-B329-FCEFAA067FAE}" type="datetime1">
              <a:rPr lang="th-TH" smtClean="0"/>
              <a:pPr/>
              <a:t>12/03/57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5830CF2F-DEB5-4182-A2EB-7974519E8BC9}" type="datetime1">
              <a:rPr lang="th-TH" smtClean="0">
                <a:solidFill>
                  <a:prstClr val="black">
                    <a:tint val="75000"/>
                  </a:prstClr>
                </a:solidFill>
              </a:rPr>
              <a:pPr/>
              <a:t>12/03/57</a:t>
            </a:fld>
            <a:endParaRPr lang="en-US">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endParaRPr lang="en-US">
              <a:solidFill>
                <a:prstClr val="black">
                  <a:tint val="75000"/>
                </a:prstClr>
              </a:solidFill>
            </a:endParaRPr>
          </a:p>
        </p:txBody>
      </p:sp>
      <p:sp>
        <p:nvSpPr>
          <p:cNvPr id="4" name="ตัวแทนหมายเลขภาพนิ่ง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654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19" y="273049"/>
            <a:ext cx="3008313" cy="1162051"/>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ข้อความ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7FE94C4A-CE16-448E-8B01-916551B58A69}"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020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1"/>
            <a:ext cx="5486400" cy="566739"/>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E8B4AF55-1A12-4C52-BD32-BA338CA104A0}" type="datetime1">
              <a:rPr lang="th-TH" smtClean="0">
                <a:solidFill>
                  <a:prstClr val="black">
                    <a:tint val="75000"/>
                  </a:prstClr>
                </a:solidFill>
              </a:rPr>
              <a:pPr/>
              <a:t>12/03/57</a:t>
            </a:fld>
            <a:endParaRPr lang="en-US">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en-US">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695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D274AAE2-25ED-435D-BF7A-493B1685F16D}"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40"/>
            <a:ext cx="2057400" cy="5851525"/>
          </a:xfrm>
        </p:spPr>
        <p:txBody>
          <a:bodyPr vert="eaVert"/>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a:xfrm>
            <a:off x="457200" y="274640"/>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p:txBody>
          <a:bodyPr/>
          <a:lstStyle/>
          <a:p>
            <a:fld id="{F72BD612-F5E9-456B-9560-D7E179AED581}"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en-US">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217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40"/>
            <a:ext cx="7772400" cy="1470025"/>
          </a:xfrm>
        </p:spPr>
        <p:txBody>
          <a:bodyPr/>
          <a:lstStyle>
            <a:lvl1pPr>
              <a:defRPr>
                <a:latin typeface="AngsanaUPC" pitchFamily="18" charset="-34"/>
                <a:cs typeface="AngsanaUPC" pitchFamily="18" charset="-34"/>
              </a:defRPr>
            </a:lvl1p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ngsanaUPC" pitchFamily="18" charset="-34"/>
                <a:cs typeface="Angsan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lvl1pPr>
              <a:defRPr>
                <a:latin typeface="AngsanaUPC" pitchFamily="18" charset="-34"/>
                <a:cs typeface="AngsanaUPC" pitchFamily="18" charset="-34"/>
              </a:defRPr>
            </a:lvl1pPr>
          </a:lstStyle>
          <a:p>
            <a:fld id="{7A60E980-9036-4776-B100-7B076199EAAC}" type="datetime1">
              <a:rPr lang="th-TH" smtClean="0">
                <a:solidFill>
                  <a:prstClr val="black">
                    <a:tint val="75000"/>
                  </a:prstClr>
                </a:solidFill>
              </a:rPr>
              <a:pPr/>
              <a:t>12/03/57</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lvl1pPr>
              <a:defRPr>
                <a:latin typeface="AngsanaUPC" pitchFamily="18" charset="-34"/>
                <a:cs typeface="AngsanaUPC" pitchFamily="18" charset="-34"/>
              </a:defRPr>
            </a:lvl1pPr>
          </a:lstStyle>
          <a:p>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lvl1pPr>
              <a:defRPr>
                <a:latin typeface="AngsanaUPC" pitchFamily="18" charset="-34"/>
                <a:cs typeface="AngsanaUPC" pitchFamily="18" charset="-34"/>
              </a:defRPr>
            </a:lvl1p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1277429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atin typeface="AngsanaUPC" pitchFamily="18" charset="-34"/>
                <a:cs typeface="AngsanaUPC" pitchFamily="18" charset="-34"/>
              </a:defRPr>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lvl1pPr>
              <a:defRPr>
                <a:latin typeface="AngsanaUPC" pitchFamily="18" charset="-34"/>
                <a:cs typeface="AngsanaUPC" pitchFamily="18" charset="-34"/>
              </a:defRPr>
            </a:lvl1pPr>
            <a:lvl2pPr>
              <a:defRPr>
                <a:latin typeface="AngsanaUPC" pitchFamily="18" charset="-34"/>
                <a:cs typeface="AngsanaUPC" pitchFamily="18" charset="-34"/>
              </a:defRPr>
            </a:lvl2pPr>
            <a:lvl3pPr>
              <a:defRPr>
                <a:latin typeface="AngsanaUPC" pitchFamily="18" charset="-34"/>
                <a:cs typeface="AngsanaUPC" pitchFamily="18" charset="-34"/>
              </a:defRPr>
            </a:lvl3pPr>
            <a:lvl4pPr>
              <a:defRPr>
                <a:latin typeface="AngsanaUPC" pitchFamily="18" charset="-34"/>
                <a:cs typeface="AngsanaUPC" pitchFamily="18" charset="-34"/>
              </a:defRPr>
            </a:lvl4pPr>
            <a:lvl5pPr>
              <a:defRPr>
                <a:latin typeface="AngsanaUPC" pitchFamily="18" charset="-34"/>
                <a:cs typeface="AngsanaUPC" pitchFamily="18" charset="-34"/>
              </a:defRPr>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lvl1pPr>
              <a:defRPr>
                <a:latin typeface="AngsanaUPC" pitchFamily="18" charset="-34"/>
                <a:cs typeface="AngsanaUPC" pitchFamily="18" charset="-34"/>
              </a:defRPr>
            </a:lvl1pPr>
          </a:lstStyle>
          <a:p>
            <a:fld id="{F141E140-CFAA-45A9-8E95-1EF6B3D890D3}" type="datetime1">
              <a:rPr lang="th-TH" smtClean="0">
                <a:solidFill>
                  <a:prstClr val="black">
                    <a:tint val="75000"/>
                  </a:prstClr>
                </a:solidFill>
              </a:rPr>
              <a:pPr/>
              <a:t>12/03/57</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lvl1pPr>
              <a:defRPr>
                <a:latin typeface="AngsanaUPC" pitchFamily="18" charset="-34"/>
                <a:cs typeface="AngsanaUPC" pitchFamily="18" charset="-34"/>
              </a:defRPr>
            </a:lvl1pPr>
          </a:lstStyle>
          <a:p>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lvl1pPr>
              <a:defRPr>
                <a:latin typeface="AngsanaUPC" pitchFamily="18" charset="-34"/>
                <a:cs typeface="AngsanaUPC" pitchFamily="18" charset="-34"/>
              </a:defRPr>
            </a:lvl1p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89931799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1"/>
            <a:ext cx="7772400" cy="1362075"/>
          </a:xfrm>
        </p:spPr>
        <p:txBody>
          <a:bodyPr anchor="t"/>
          <a:lstStyle>
            <a:lvl1pPr algn="l">
              <a:defRPr sz="4000" b="1" cap="all">
                <a:latin typeface="AngsanaUPC" pitchFamily="18" charset="-34"/>
                <a:cs typeface="AngsanaUPC" pitchFamily="18" charset="-34"/>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ngsanaUPC" pitchFamily="18" charset="-34"/>
                <a:cs typeface="AngsanaUPC" pitchFamily="18" charset="-34"/>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lvl1pPr>
              <a:defRPr>
                <a:latin typeface="AngsanaUPC" pitchFamily="18" charset="-34"/>
                <a:cs typeface="AngsanaUPC" pitchFamily="18" charset="-34"/>
              </a:defRPr>
            </a:lvl1pPr>
          </a:lstStyle>
          <a:p>
            <a:fld id="{01D11051-BAB2-4254-A959-A6E9BFA93802}" type="datetime1">
              <a:rPr lang="th-TH" smtClean="0">
                <a:solidFill>
                  <a:prstClr val="black">
                    <a:tint val="75000"/>
                  </a:prstClr>
                </a:solidFill>
              </a:rPr>
              <a:pPr/>
              <a:t>12/03/57</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lvl1pPr>
              <a:defRPr>
                <a:latin typeface="AngsanaUPC" pitchFamily="18" charset="-34"/>
                <a:cs typeface="AngsanaUPC" pitchFamily="18" charset="-34"/>
              </a:defRPr>
            </a:lvl1pPr>
          </a:lstStyle>
          <a:p>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lvl1pPr>
              <a:defRPr>
                <a:latin typeface="AngsanaUPC" pitchFamily="18" charset="-34"/>
                <a:cs typeface="AngsanaUPC" pitchFamily="18" charset="-34"/>
              </a:defRPr>
            </a:lvl1p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41428248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A1FC78B8-154E-4A9B-BC1A-A8644404B2C4}" type="datetime1">
              <a:rPr lang="th-TH" smtClean="0">
                <a:solidFill>
                  <a:prstClr val="black">
                    <a:tint val="75000"/>
                  </a:prstClr>
                </a:solidFill>
              </a:rPr>
              <a:pPr/>
              <a:t>12/03/57</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6975896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08E3B14B-FC1D-4147-A078-B81EA3A02C16}" type="datetime1">
              <a:rPr lang="th-TH" smtClean="0">
                <a:solidFill>
                  <a:prstClr val="black">
                    <a:tint val="75000"/>
                  </a:prstClr>
                </a:solidFill>
              </a:rPr>
              <a:pPr/>
              <a:t>12/03/57</a:t>
            </a:fld>
            <a:endParaRPr lang="th-TH">
              <a:solidFill>
                <a:prstClr val="black">
                  <a:tint val="75000"/>
                </a:prstClr>
              </a:solidFill>
            </a:endParaRPr>
          </a:p>
        </p:txBody>
      </p:sp>
      <p:sp>
        <p:nvSpPr>
          <p:cNvPr id="8" name="ตัวแทนท้ายกระดาษ 7"/>
          <p:cNvSpPr>
            <a:spLocks noGrp="1"/>
          </p:cNvSpPr>
          <p:nvPr>
            <p:ph type="ftr" sz="quarter" idx="11"/>
          </p:nvPr>
        </p:nvSpPr>
        <p:spPr/>
        <p:txBody>
          <a:bodyPr/>
          <a:lstStyle/>
          <a:p>
            <a:endParaRPr lang="th-TH">
              <a:solidFill>
                <a:prstClr val="black">
                  <a:tint val="75000"/>
                </a:prstClr>
              </a:solidFill>
            </a:endParaRPr>
          </a:p>
        </p:txBody>
      </p:sp>
      <p:sp>
        <p:nvSpPr>
          <p:cNvPr id="9" name="ตัวแทนหมายเลขภาพนิ่ง 8"/>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1431740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8F90E-A644-4433-902F-269C46019520}" type="datetime1">
              <a:rPr lang="th-TH" smtClean="0"/>
              <a:pPr/>
              <a:t>12/03/57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p>
            <a:fld id="{63B194FB-E42B-4B92-B6A8-D09225EADAFF}" type="datetime1">
              <a:rPr lang="th-TH" smtClean="0">
                <a:solidFill>
                  <a:prstClr val="black">
                    <a:tint val="75000"/>
                  </a:prstClr>
                </a:solidFill>
              </a:rPr>
              <a:pPr/>
              <a:t>12/03/57</a:t>
            </a:fld>
            <a:endParaRPr lang="th-TH">
              <a:solidFill>
                <a:prstClr val="black">
                  <a:tint val="75000"/>
                </a:prstClr>
              </a:solidFill>
            </a:endParaRPr>
          </a:p>
        </p:txBody>
      </p:sp>
      <p:sp>
        <p:nvSpPr>
          <p:cNvPr id="4" name="ตัวแทนท้ายกระดาษ 3"/>
          <p:cNvSpPr>
            <a:spLocks noGrp="1"/>
          </p:cNvSpPr>
          <p:nvPr>
            <p:ph type="ftr" sz="quarter" idx="11"/>
          </p:nvPr>
        </p:nvSpPr>
        <p:spPr/>
        <p:txBody>
          <a:bodyPr/>
          <a:lstStyle/>
          <a:p>
            <a:endParaRPr lang="th-TH">
              <a:solidFill>
                <a:prstClr val="black">
                  <a:tint val="75000"/>
                </a:prstClr>
              </a:solidFill>
            </a:endParaRPr>
          </a:p>
        </p:txBody>
      </p:sp>
      <p:sp>
        <p:nvSpPr>
          <p:cNvPr id="5" name="ตัวแทนหมายเลขภาพนิ่ง 4"/>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567848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FEE64DA4-60FE-4345-B88F-953EB0C3E4F1}" type="datetime1">
              <a:rPr lang="th-TH" smtClean="0">
                <a:solidFill>
                  <a:prstClr val="black">
                    <a:tint val="75000"/>
                  </a:prstClr>
                </a:solidFill>
              </a:rPr>
              <a:pPr/>
              <a:t>12/03/57</a:t>
            </a:fld>
            <a:endParaRPr lang="th-TH">
              <a:solidFill>
                <a:prstClr val="black">
                  <a:tint val="75000"/>
                </a:prstClr>
              </a:solidFill>
            </a:endParaRPr>
          </a:p>
        </p:txBody>
      </p:sp>
      <p:sp>
        <p:nvSpPr>
          <p:cNvPr id="3" name="ตัวแทนท้ายกระดาษ 2"/>
          <p:cNvSpPr>
            <a:spLocks noGrp="1"/>
          </p:cNvSpPr>
          <p:nvPr>
            <p:ph type="ftr" sz="quarter" idx="11"/>
          </p:nvPr>
        </p:nvSpPr>
        <p:spPr/>
        <p:txBody>
          <a:bodyPr/>
          <a:lstStyle/>
          <a:p>
            <a:endParaRPr lang="th-TH">
              <a:solidFill>
                <a:prstClr val="black">
                  <a:tint val="75000"/>
                </a:prstClr>
              </a:solidFill>
            </a:endParaRPr>
          </a:p>
        </p:txBody>
      </p:sp>
      <p:sp>
        <p:nvSpPr>
          <p:cNvPr id="4" name="ตัวแทนหมายเลขภาพนิ่ง 3"/>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440562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19" y="273049"/>
            <a:ext cx="3008313" cy="1162051"/>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CB843FCF-8A0D-45B8-9CBE-F4A44FD4420F}" type="datetime1">
              <a:rPr lang="th-TH" smtClean="0">
                <a:solidFill>
                  <a:prstClr val="black">
                    <a:tint val="75000"/>
                  </a:prstClr>
                </a:solidFill>
              </a:rPr>
              <a:pPr/>
              <a:t>12/03/57</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51466969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1"/>
            <a:ext cx="5486400" cy="566739"/>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12703182-482C-44B8-934E-E9949DA365A2}" type="datetime1">
              <a:rPr lang="th-TH" smtClean="0">
                <a:solidFill>
                  <a:prstClr val="black">
                    <a:tint val="75000"/>
                  </a:prstClr>
                </a:solidFill>
              </a:rPr>
              <a:pPr/>
              <a:t>12/03/57</a:t>
            </a:fld>
            <a:endParaRPr lang="th-TH">
              <a:solidFill>
                <a:prstClr val="black">
                  <a:tint val="75000"/>
                </a:prstClr>
              </a:solidFill>
            </a:endParaRPr>
          </a:p>
        </p:txBody>
      </p:sp>
      <p:sp>
        <p:nvSpPr>
          <p:cNvPr id="6" name="ตัวแทนท้ายกระดาษ 5"/>
          <p:cNvSpPr>
            <a:spLocks noGrp="1"/>
          </p:cNvSpPr>
          <p:nvPr>
            <p:ph type="ftr" sz="quarter" idx="11"/>
          </p:nvPr>
        </p:nvSpPr>
        <p:spPr/>
        <p:txBody>
          <a:bodyPr/>
          <a:lstStyle/>
          <a:p>
            <a:endParaRPr lang="th-TH">
              <a:solidFill>
                <a:prstClr val="black">
                  <a:tint val="75000"/>
                </a:prstClr>
              </a:solidFill>
            </a:endParaRPr>
          </a:p>
        </p:txBody>
      </p:sp>
      <p:sp>
        <p:nvSpPr>
          <p:cNvPr id="7" name="ตัวแทนหมายเลขภาพนิ่ง 6"/>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558875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75F3C6F4-8398-4008-99B0-38359F275F45}" type="datetime1">
              <a:rPr lang="th-TH" smtClean="0">
                <a:solidFill>
                  <a:prstClr val="black">
                    <a:tint val="75000"/>
                  </a:prstClr>
                </a:solidFill>
              </a:rPr>
              <a:pPr/>
              <a:t>12/03/57</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768480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40"/>
            <a:ext cx="2057400" cy="5851525"/>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457200" y="274640"/>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697C1DBE-FE47-445F-A9A0-C17D6FABD807}" type="datetime1">
              <a:rPr lang="th-TH" smtClean="0">
                <a:solidFill>
                  <a:prstClr val="black">
                    <a:tint val="75000"/>
                  </a:prstClr>
                </a:solidFill>
              </a:rPr>
              <a:pPr/>
              <a:t>12/03/57</a:t>
            </a:fld>
            <a:endParaRPr lang="th-TH">
              <a:solidFill>
                <a:prstClr val="black">
                  <a:tint val="75000"/>
                </a:prstClr>
              </a:solidFill>
            </a:endParaRPr>
          </a:p>
        </p:txBody>
      </p:sp>
      <p:sp>
        <p:nvSpPr>
          <p:cNvPr id="5" name="ตัวแทนท้ายกระดาษ 4"/>
          <p:cNvSpPr>
            <a:spLocks noGrp="1"/>
          </p:cNvSpPr>
          <p:nvPr>
            <p:ph type="ftr" sz="quarter" idx="11"/>
          </p:nvPr>
        </p:nvSpPr>
        <p:spPr/>
        <p:txBody>
          <a:bodyPr/>
          <a:lstStyle/>
          <a:p>
            <a:endParaRPr lang="th-TH">
              <a:solidFill>
                <a:prstClr val="black">
                  <a:tint val="75000"/>
                </a:prstClr>
              </a:solidFill>
            </a:endParaRPr>
          </a:p>
        </p:txBody>
      </p:sp>
      <p:sp>
        <p:nvSpPr>
          <p:cNvPr id="6" name="ตัวแทนหมายเลขภาพนิ่ง 5"/>
          <p:cNvSpPr>
            <a:spLocks noGrp="1"/>
          </p:cNvSpPr>
          <p:nvPr>
            <p:ph type="sldNum" sz="quarter" idx="12"/>
          </p:nvPr>
        </p:nvSpPr>
        <p:spPr/>
        <p:txBody>
          <a:body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817494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C3115-EEEC-418D-B3C0-ADF4DE3C0318}" type="datetime1">
              <a:rPr lang="th-TH" smtClean="0">
                <a:solidFill>
                  <a:prstClr val="black">
                    <a:tint val="75000"/>
                  </a:prstClr>
                </a:solidFill>
              </a:rPr>
              <a:pPr/>
              <a:t>12/03/57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882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97AAF-FB12-4865-A2B0-A1950564DC5E}" type="datetime1">
              <a:rPr lang="th-TH" smtClean="0">
                <a:solidFill>
                  <a:prstClr val="black">
                    <a:tint val="75000"/>
                  </a:prstClr>
                </a:solidFill>
              </a:rPr>
              <a:pPr/>
              <a:t>12/03/57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37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F92A6-0752-4B39-9388-5D1850F97FF7}" type="datetime1">
              <a:rPr lang="th-TH" smtClean="0">
                <a:solidFill>
                  <a:prstClr val="black">
                    <a:tint val="75000"/>
                  </a:prstClr>
                </a:solidFill>
              </a:rPr>
              <a:pPr/>
              <a:t>12/03/57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916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2A1993-2D3B-4D2F-A186-FC87FCE1BF77}" type="datetime1">
              <a:rPr lang="th-TH" smtClean="0">
                <a:solidFill>
                  <a:prstClr val="black">
                    <a:tint val="75000"/>
                  </a:prstClr>
                </a:solidFill>
              </a:rPr>
              <a:pPr/>
              <a:t>12/03/57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90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35488-7401-41CC-B4C5-E1742F923270}" type="datetime1">
              <a:rPr lang="th-TH" smtClean="0"/>
              <a:pPr/>
              <a:t>12/03/57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D5D62-A8F3-4E8C-8267-B71463B0F668}" type="datetime1">
              <a:rPr lang="th-TH" smtClean="0">
                <a:solidFill>
                  <a:prstClr val="black">
                    <a:tint val="75000"/>
                  </a:prstClr>
                </a:solidFill>
              </a:rPr>
              <a:pPr/>
              <a:t>12/03/57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94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AD7B4-CE28-4753-968F-EB5ECBE96352}" type="datetime1">
              <a:rPr lang="th-TH" smtClean="0">
                <a:solidFill>
                  <a:prstClr val="black">
                    <a:tint val="75000"/>
                  </a:prstClr>
                </a:solidFill>
              </a:rPr>
              <a:pPr/>
              <a:t>12/03/57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17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CEC73-8382-47AB-8F23-ED4E07E6FD51}" type="datetime1">
              <a:rPr lang="th-TH" smtClean="0">
                <a:solidFill>
                  <a:prstClr val="black">
                    <a:tint val="75000"/>
                  </a:prstClr>
                </a:solidFill>
              </a:rPr>
              <a:pPr/>
              <a:t>12/03/57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754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4AE81-3048-4418-8BD2-47D2C6B40848}" type="datetime1">
              <a:rPr lang="th-TH" smtClean="0">
                <a:solidFill>
                  <a:prstClr val="black">
                    <a:tint val="75000"/>
                  </a:prstClr>
                </a:solidFill>
              </a:rPr>
              <a:pPr/>
              <a:t>12/03/57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39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EE031-BD21-4889-92F5-2B9EAB3134B9}" type="datetime1">
              <a:rPr lang="th-TH" smtClean="0">
                <a:solidFill>
                  <a:prstClr val="black">
                    <a:tint val="75000"/>
                  </a:prstClr>
                </a:solidFill>
              </a:rPr>
              <a:pPr/>
              <a:t>12/03/57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520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D2A8F-556C-417A-8071-A832FA5D9F79}" type="datetime1">
              <a:rPr lang="th-TH" smtClean="0">
                <a:solidFill>
                  <a:prstClr val="black">
                    <a:tint val="75000"/>
                  </a:prstClr>
                </a:solidFill>
              </a:rPr>
              <a:pPr/>
              <a:t>12/03/57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3245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8C0A-B502-4F98-A8FF-24030F1F1363}" type="datetime1">
              <a:rPr lang="th-TH" smtClean="0">
                <a:solidFill>
                  <a:prstClr val="black">
                    <a:tint val="75000"/>
                  </a:prstClr>
                </a:solidFill>
              </a:rPr>
              <a:pPr/>
              <a:t>12/03/57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80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C4B86DAE-D535-43C4-9875-68E426392FE2}" type="slidenum">
              <a:rPr lang="en-US"/>
              <a:pPr>
                <a:defRPr/>
              </a:pPr>
              <a:t>‹#›</a:t>
            </a:fld>
            <a:endParaRPr lang="th-TH"/>
          </a:p>
        </p:txBody>
      </p:sp>
    </p:spTree>
    <p:extLst>
      <p:ext uri="{BB962C8B-B14F-4D97-AF65-F5344CB8AC3E}">
        <p14:creationId xmlns:p14="http://schemas.microsoft.com/office/powerpoint/2010/main" val="4212505324"/>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A1631BC3-B316-4051-82CE-DF78C07E944B}" type="slidenum">
              <a:rPr lang="en-US"/>
              <a:pPr>
                <a:defRPr/>
              </a:pPr>
              <a:t>‹#›</a:t>
            </a:fld>
            <a:endParaRPr lang="th-TH"/>
          </a:p>
        </p:txBody>
      </p:sp>
    </p:spTree>
    <p:extLst>
      <p:ext uri="{BB962C8B-B14F-4D97-AF65-F5344CB8AC3E}">
        <p14:creationId xmlns:p14="http://schemas.microsoft.com/office/powerpoint/2010/main" val="2779437281"/>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8DF8689-05ED-42D7-9DAB-26B243D9AB4A}" type="slidenum">
              <a:rPr lang="en-US"/>
              <a:pPr>
                <a:defRPr/>
              </a:pPr>
              <a:t>‹#›</a:t>
            </a:fld>
            <a:endParaRPr lang="th-TH"/>
          </a:p>
        </p:txBody>
      </p:sp>
    </p:spTree>
    <p:extLst>
      <p:ext uri="{BB962C8B-B14F-4D97-AF65-F5344CB8AC3E}">
        <p14:creationId xmlns:p14="http://schemas.microsoft.com/office/powerpoint/2010/main" val="123238644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EFF41-2096-4B3E-B322-5483407A62D1}" type="datetime1">
              <a:rPr lang="th-TH" smtClean="0"/>
              <a:pPr/>
              <a:t>12/03/57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AA2C4450-D6F9-4190-8BBB-4A30C8304849}" type="slidenum">
              <a:rPr lang="en-US"/>
              <a:pPr>
                <a:defRPr/>
              </a:pPr>
              <a:t>‹#›</a:t>
            </a:fld>
            <a:endParaRPr lang="th-TH"/>
          </a:p>
        </p:txBody>
      </p:sp>
    </p:spTree>
    <p:extLst>
      <p:ext uri="{BB962C8B-B14F-4D97-AF65-F5344CB8AC3E}">
        <p14:creationId xmlns:p14="http://schemas.microsoft.com/office/powerpoint/2010/main" val="1711709966"/>
      </p:ext>
    </p:extLst>
  </p:cSld>
  <p:clrMapOvr>
    <a:masterClrMapping/>
  </p:clrMapOvr>
  <p:transition>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4AC7769B-0B56-4100-9E5D-997269E44BAB}" type="slidenum">
              <a:rPr lang="en-US"/>
              <a:pPr>
                <a:defRPr/>
              </a:pPr>
              <a:t>‹#›</a:t>
            </a:fld>
            <a:endParaRPr lang="th-TH"/>
          </a:p>
        </p:txBody>
      </p:sp>
    </p:spTree>
    <p:extLst>
      <p:ext uri="{BB962C8B-B14F-4D97-AF65-F5344CB8AC3E}">
        <p14:creationId xmlns:p14="http://schemas.microsoft.com/office/powerpoint/2010/main" val="2781410599"/>
      </p:ext>
    </p:extLst>
  </p:cSld>
  <p:clrMapOvr>
    <a:masterClrMapping/>
  </p:clrMapOvr>
  <p:transition>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4A455707-885A-4916-BC1D-CF0341F61164}" type="slidenum">
              <a:rPr lang="en-US"/>
              <a:pPr>
                <a:defRPr/>
              </a:pPr>
              <a:t>‹#›</a:t>
            </a:fld>
            <a:endParaRPr lang="th-TH"/>
          </a:p>
        </p:txBody>
      </p:sp>
    </p:spTree>
    <p:extLst>
      <p:ext uri="{BB962C8B-B14F-4D97-AF65-F5344CB8AC3E}">
        <p14:creationId xmlns:p14="http://schemas.microsoft.com/office/powerpoint/2010/main" val="2019925796"/>
      </p:ext>
    </p:extLst>
  </p:cSld>
  <p:clrMapOvr>
    <a:masterClrMapping/>
  </p:clrMapOvr>
  <p:transition>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5523A360-3603-4C5E-A40F-835D3743E322}" type="slidenum">
              <a:rPr lang="en-US"/>
              <a:pPr>
                <a:defRPr/>
              </a:pPr>
              <a:t>‹#›</a:t>
            </a:fld>
            <a:endParaRPr lang="th-TH"/>
          </a:p>
        </p:txBody>
      </p:sp>
    </p:spTree>
    <p:extLst>
      <p:ext uri="{BB962C8B-B14F-4D97-AF65-F5344CB8AC3E}">
        <p14:creationId xmlns:p14="http://schemas.microsoft.com/office/powerpoint/2010/main" val="3224161279"/>
      </p:ext>
    </p:extLst>
  </p:cSld>
  <p:clrMapOvr>
    <a:masterClrMapping/>
  </p:clrMapOvr>
  <p:transition>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ADC5B378-6594-4571-BA2B-C995577F3459}" type="slidenum">
              <a:rPr lang="en-US"/>
              <a:pPr>
                <a:defRPr/>
              </a:pPr>
              <a:t>‹#›</a:t>
            </a:fld>
            <a:endParaRPr lang="th-TH"/>
          </a:p>
        </p:txBody>
      </p:sp>
    </p:spTree>
    <p:extLst>
      <p:ext uri="{BB962C8B-B14F-4D97-AF65-F5344CB8AC3E}">
        <p14:creationId xmlns:p14="http://schemas.microsoft.com/office/powerpoint/2010/main" val="4097732088"/>
      </p:ext>
    </p:extLst>
  </p:cSld>
  <p:clrMapOvr>
    <a:masterClrMapping/>
  </p:clrMapOvr>
  <p:transition>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9F17DB47-CA24-4D94-AEFD-B63D627CE50B}" type="slidenum">
              <a:rPr lang="en-US"/>
              <a:pPr>
                <a:defRPr/>
              </a:pPr>
              <a:t>‹#›</a:t>
            </a:fld>
            <a:endParaRPr lang="th-TH"/>
          </a:p>
        </p:txBody>
      </p:sp>
    </p:spTree>
    <p:extLst>
      <p:ext uri="{BB962C8B-B14F-4D97-AF65-F5344CB8AC3E}">
        <p14:creationId xmlns:p14="http://schemas.microsoft.com/office/powerpoint/2010/main" val="993750462"/>
      </p:ext>
    </p:extLst>
  </p:cSld>
  <p:clrMapOvr>
    <a:masterClrMapping/>
  </p:clrMapOvr>
  <p:transition>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37453DD-16F8-430D-A69F-AD4CD7E4B329}" type="slidenum">
              <a:rPr lang="en-US"/>
              <a:pPr>
                <a:defRPr/>
              </a:pPr>
              <a:t>‹#›</a:t>
            </a:fld>
            <a:endParaRPr lang="th-TH"/>
          </a:p>
        </p:txBody>
      </p:sp>
    </p:spTree>
    <p:extLst>
      <p:ext uri="{BB962C8B-B14F-4D97-AF65-F5344CB8AC3E}">
        <p14:creationId xmlns:p14="http://schemas.microsoft.com/office/powerpoint/2010/main" val="4022020444"/>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B682AF66-BF24-4F94-AC8F-24F89DE48468}" type="slidenum">
              <a:rPr lang="en-US"/>
              <a:pPr>
                <a:defRPr/>
              </a:pPr>
              <a:t>‹#›</a:t>
            </a:fld>
            <a:endParaRPr lang="th-TH"/>
          </a:p>
        </p:txBody>
      </p:sp>
    </p:spTree>
    <p:extLst>
      <p:ext uri="{BB962C8B-B14F-4D97-AF65-F5344CB8AC3E}">
        <p14:creationId xmlns:p14="http://schemas.microsoft.com/office/powerpoint/2010/main" val="252009074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C0830-B7F2-4806-AE55-8F1E957FC958}" type="datetime1">
              <a:rPr lang="th-TH" smtClean="0"/>
              <a:pPr/>
              <a:t>12/03/57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408B9-E509-44DB-AB76-F7E51DEE2474}" type="datetime1">
              <a:rPr lang="th-TH" smtClean="0"/>
              <a:pPr/>
              <a:t>12/03/57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972F7-B20C-4EA4-82A5-34B71D06C2F4}" type="datetime1">
              <a:rPr lang="th-TH" smtClean="0"/>
              <a:pPr/>
              <a:t>12/03/57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E25CD-C750-44AE-B24D-E1E2A30BC555}"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ตัวแทนหมายเลขภาพนิ่ง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410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2277E-AE4B-4250-A558-175EC093242F}"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ตัวแทนหมายเลขภาพนิ่ง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335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478ED-4F2C-48DD-8617-052286230651}" type="datetime1">
              <a:rPr lang="th-TH" smtClean="0">
                <a:solidFill>
                  <a:prstClr val="black">
                    <a:tint val="75000"/>
                  </a:prstClr>
                </a:solidFill>
              </a:rPr>
              <a:pPr/>
              <a:t>12/03/57</a:t>
            </a:fld>
            <a:endParaRPr lang="en-US">
              <a:solidFill>
                <a:prstClr val="black">
                  <a:tint val="75000"/>
                </a:prstClr>
              </a:solidFill>
            </a:endParaRPr>
          </a:p>
        </p:txBody>
      </p:sp>
      <p:sp>
        <p:nvSpPr>
          <p:cNvPr id="5" name="ตัวแทนท้ายกระดา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ตัวแทนหมายเลขภาพนิ่ง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640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h-TH" dirty="0" smtClean="0"/>
              <a:t>คลิกเพื่อแก้ไขลักษณะชื่อเรื่องต้นแบบ</a:t>
            </a:r>
            <a:endParaRPr lang="th-TH" dirty="0"/>
          </a:p>
        </p:txBody>
      </p:sp>
      <p:sp>
        <p:nvSpPr>
          <p:cNvPr id="3" name="ตัวแทนข้อความ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h-TH" dirty="0" smtClean="0"/>
              <a:t>คลิกเพื่อแก้ไขลักษณะของข้อความต้นแบบ</a:t>
            </a:r>
          </a:p>
          <a:p>
            <a:pPr lvl="1"/>
            <a:r>
              <a:rPr lang="th-TH" dirty="0" smtClean="0"/>
              <a:t>ระดับที่สอง</a:t>
            </a:r>
          </a:p>
          <a:p>
            <a:pPr lvl="2"/>
            <a:r>
              <a:rPr lang="th-TH" dirty="0" smtClean="0"/>
              <a:t>ระดับที่สาม</a:t>
            </a:r>
          </a:p>
          <a:p>
            <a:pPr lvl="3"/>
            <a:r>
              <a:rPr lang="th-TH" dirty="0" smtClean="0"/>
              <a:t>ระดับที่สี่</a:t>
            </a:r>
          </a:p>
          <a:p>
            <a:pPr lvl="4"/>
            <a:r>
              <a:rPr lang="th-TH" dirty="0" smtClean="0"/>
              <a:t>ระดับที่ห้า</a:t>
            </a:r>
            <a:endParaRPr lang="th-TH" dirty="0"/>
          </a:p>
        </p:txBody>
      </p:sp>
      <p:sp>
        <p:nvSpPr>
          <p:cNvPr id="4" name="ตัวแทนวันที่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ngsanaUPC" pitchFamily="18" charset="-34"/>
                <a:cs typeface="AngsanaUPC" pitchFamily="18" charset="-34"/>
              </a:defRPr>
            </a:lvl1pPr>
          </a:lstStyle>
          <a:p>
            <a:fld id="{EC8F4503-93C5-43C8-A92D-7C8704852910}" type="datetime1">
              <a:rPr lang="th-TH" smtClean="0">
                <a:solidFill>
                  <a:prstClr val="black">
                    <a:tint val="75000"/>
                  </a:prstClr>
                </a:solidFill>
              </a:rPr>
              <a:pPr/>
              <a:t>12/03/57</a:t>
            </a:fld>
            <a:endParaRPr lang="th-TH">
              <a:solidFill>
                <a:prstClr val="black">
                  <a:tint val="75000"/>
                </a:prstClr>
              </a:solidFill>
            </a:endParaRPr>
          </a:p>
        </p:txBody>
      </p:sp>
      <p:sp>
        <p:nvSpPr>
          <p:cNvPr id="5" name="ตัวแทนท้ายกระดา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ngsanaUPC" pitchFamily="18" charset="-34"/>
                <a:cs typeface="AngsanaUPC" pitchFamily="18" charset="-34"/>
              </a:defRPr>
            </a:lvl1pPr>
          </a:lstStyle>
          <a:p>
            <a:endParaRPr lang="th-TH">
              <a:solidFill>
                <a:prstClr val="black">
                  <a:tint val="75000"/>
                </a:prstClr>
              </a:solidFill>
            </a:endParaRPr>
          </a:p>
        </p:txBody>
      </p:sp>
      <p:sp>
        <p:nvSpPr>
          <p:cNvPr id="6" name="ตัวแทนหมายเลขภาพนิ่ง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ngsanaUPC" pitchFamily="18" charset="-34"/>
                <a:cs typeface="AngsanaUPC" pitchFamily="18" charset="-34"/>
              </a:defRPr>
            </a:lvl1pPr>
          </a:lstStyle>
          <a:p>
            <a:fld id="{4BC3CC6E-DFF3-4815-B5B1-1AB270B6E99D}"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8252735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ngsanaUPC" pitchFamily="18" charset="-34"/>
          <a:ea typeface="+mj-ea"/>
          <a:cs typeface="AngsanaUPC" pitchFamily="18" charset="-34"/>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ngsanaUPC" pitchFamily="18" charset="-34"/>
          <a:ea typeface="+mn-ea"/>
          <a:cs typeface="AngsanaUPC" pitchFamily="18" charset="-34"/>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ngsanaUPC" pitchFamily="18" charset="-34"/>
          <a:ea typeface="+mn-ea"/>
          <a:cs typeface="AngsanaUPC" pitchFamily="18" charset="-34"/>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ngsanaUPC" pitchFamily="18" charset="-34"/>
          <a:ea typeface="+mn-ea"/>
          <a:cs typeface="AngsanaUPC" pitchFamily="18" charset="-34"/>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ngsanaUPC" pitchFamily="18" charset="-34"/>
          <a:ea typeface="+mn-ea"/>
          <a:cs typeface="AngsanaUPC" pitchFamily="18" charset="-34"/>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ngsanaUPC" pitchFamily="18" charset="-34"/>
          <a:ea typeface="+mn-ea"/>
          <a:cs typeface="Angsan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8ED7B-26F2-4861-813C-6DA7F253692D}" type="datetime1">
              <a:rPr lang="th-TH" smtClean="0">
                <a:solidFill>
                  <a:prstClr val="black">
                    <a:tint val="75000"/>
                  </a:prstClr>
                </a:solidFill>
              </a:rPr>
              <a:pPr/>
              <a:t>12/03/57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0487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h-TH" b="1">
              <a:solidFill>
                <a:srgbClr val="000000"/>
              </a:solidFill>
              <a:latin typeface="Browallia New" pitchFamily="34" charset="-34"/>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h-TH" b="1">
              <a:solidFill>
                <a:srgbClr val="000000"/>
              </a:solidFill>
              <a:latin typeface="Browallia New" pitchFamily="34" charset="-34"/>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0300D55-8E39-49B9-8E34-13023DE585E4}" type="slidenum">
              <a:rPr lang="en-US" b="1">
                <a:solidFill>
                  <a:srgbClr val="000000"/>
                </a:solidFill>
                <a:latin typeface="Browallia New" pitchFamily="34" charset="-34"/>
              </a:rPr>
              <a:pPr fontAlgn="base">
                <a:spcBef>
                  <a:spcPct val="0"/>
                </a:spcBef>
                <a:spcAft>
                  <a:spcPct val="0"/>
                </a:spcAft>
                <a:defRPr/>
              </a:pPr>
              <a:t>‹#›</a:t>
            </a:fld>
            <a:endParaRPr lang="th-TH" b="1">
              <a:solidFill>
                <a:srgbClr val="000000"/>
              </a:solidFill>
              <a:latin typeface="Browallia New" pitchFamily="34" charset="-34"/>
            </a:endParaRPr>
          </a:p>
        </p:txBody>
      </p:sp>
    </p:spTree>
    <p:extLst>
      <p:ext uri="{BB962C8B-B14F-4D97-AF65-F5344CB8AC3E}">
        <p14:creationId xmlns:p14="http://schemas.microsoft.com/office/powerpoint/2010/main" val="31082461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Browallia New" pitchFamily="34" charset="-34"/>
        </a:defRPr>
      </a:lvl2pPr>
      <a:lvl3pPr algn="ctr" rtl="0" eaLnBrk="0" fontAlgn="base" hangingPunct="0">
        <a:spcBef>
          <a:spcPct val="0"/>
        </a:spcBef>
        <a:spcAft>
          <a:spcPct val="0"/>
        </a:spcAft>
        <a:defRPr sz="4400">
          <a:solidFill>
            <a:schemeClr val="tx2"/>
          </a:solidFill>
          <a:latin typeface="Times New Roman" pitchFamily="18" charset="0"/>
          <a:cs typeface="Browallia New" pitchFamily="34" charset="-34"/>
        </a:defRPr>
      </a:lvl3pPr>
      <a:lvl4pPr algn="ctr" rtl="0" eaLnBrk="0" fontAlgn="base" hangingPunct="0">
        <a:spcBef>
          <a:spcPct val="0"/>
        </a:spcBef>
        <a:spcAft>
          <a:spcPct val="0"/>
        </a:spcAft>
        <a:defRPr sz="4400">
          <a:solidFill>
            <a:schemeClr val="tx2"/>
          </a:solidFill>
          <a:latin typeface="Times New Roman" pitchFamily="18" charset="0"/>
          <a:cs typeface="Browallia New" pitchFamily="34" charset="-34"/>
        </a:defRPr>
      </a:lvl4pPr>
      <a:lvl5pPr algn="ctr" rtl="0" eaLnBrk="0" fontAlgn="base" hangingPunct="0">
        <a:spcBef>
          <a:spcPct val="0"/>
        </a:spcBef>
        <a:spcAft>
          <a:spcPct val="0"/>
        </a:spcAft>
        <a:defRPr sz="4400">
          <a:solidFill>
            <a:schemeClr val="tx2"/>
          </a:solidFill>
          <a:latin typeface="Times New Roman" pitchFamily="18" charset="0"/>
          <a:cs typeface="Browallia New" pitchFamily="34"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image" Target="../media/image4.jpeg"/><Relationship Id="rId16" Type="http://schemas.openxmlformats.org/officeDocument/2006/relationships/image" Target="../media/image17.emf"/><Relationship Id="rId1" Type="http://schemas.openxmlformats.org/officeDocument/2006/relationships/slideLayout" Target="../slideLayouts/slideLayout18.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image" Target="../media/image4.jpeg"/><Relationship Id="rId16" Type="http://schemas.openxmlformats.org/officeDocument/2006/relationships/image" Target="../media/image17.emf"/><Relationship Id="rId1" Type="http://schemas.openxmlformats.org/officeDocument/2006/relationships/slideLayout" Target="../slideLayouts/slideLayout29.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2.emf"/><Relationship Id="rId4" Type="http://schemas.openxmlformats.org/officeDocument/2006/relationships/image" Target="../media/image2.emf"/><Relationship Id="rId9"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image" Target="../media/image4.jpeg"/><Relationship Id="rId16" Type="http://schemas.openxmlformats.org/officeDocument/2006/relationships/image" Target="../media/image17.emf"/><Relationship Id="rId1" Type="http://schemas.openxmlformats.org/officeDocument/2006/relationships/slideLayout" Target="../slideLayouts/slideLayout18.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39552" y="6172200"/>
            <a:ext cx="8064896" cy="609600"/>
          </a:xfrm>
        </p:spPr>
        <p:txBody>
          <a:bodyPr>
            <a:noAutofit/>
          </a:bodyPr>
          <a:lstStyle/>
          <a:p>
            <a:pPr algn="ctr"/>
            <a:r>
              <a:rPr lang="th-TH" sz="3600" dirty="0" smtClean="0">
                <a:latin typeface="TH SarabunPSK" pitchFamily="34" charset="-34"/>
                <a:cs typeface="TH SarabunPSK" pitchFamily="34" charset="-34"/>
              </a:rPr>
              <a:t>สำนักงานคลังสมองกองทัพอากาศ</a:t>
            </a:r>
            <a:endParaRPr lang="th-TH" sz="3600" dirty="0">
              <a:latin typeface="TH SarabunPSK" pitchFamily="34" charset="-34"/>
              <a:cs typeface="TH SarabunPSK" pitchFamily="34" charset="-34"/>
            </a:endParaRPr>
          </a:p>
        </p:txBody>
      </p:sp>
      <p:sp>
        <p:nvSpPr>
          <p:cNvPr id="3" name="ตัวแทนข้อความ 2"/>
          <p:cNvSpPr>
            <a:spLocks noGrp="1"/>
          </p:cNvSpPr>
          <p:nvPr>
            <p:ph type="body" idx="1"/>
          </p:nvPr>
        </p:nvSpPr>
        <p:spPr>
          <a:xfrm>
            <a:off x="722313" y="3833813"/>
            <a:ext cx="7772400" cy="1500187"/>
          </a:xfrm>
        </p:spPr>
        <p:txBody>
          <a:bodyPr>
            <a:noAutofit/>
          </a:bodyPr>
          <a:lstStyle/>
          <a:p>
            <a:pPr algn="ctr">
              <a:spcAft>
                <a:spcPts val="0"/>
              </a:spcAft>
            </a:pPr>
            <a:endParaRPr lang="en-US" sz="3600" dirty="0">
              <a:solidFill>
                <a:schemeClr val="tx1"/>
              </a:solidFill>
              <a:effectLst/>
              <a:latin typeface="TH SarabunPSK" pitchFamily="34" charset="-34"/>
              <a:ea typeface="Calibri"/>
              <a:cs typeface="TH SarabunPSK" pitchFamily="34" charset="-34"/>
            </a:endParaRPr>
          </a:p>
        </p:txBody>
      </p:sp>
      <p:pic>
        <p:nvPicPr>
          <p:cNvPr id="1026" name="Picture 2" descr="http://www2.think-tank.rtaf.mi.th/Sitedirectory/82/2255/2255_2_kla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0"/>
            <a:ext cx="2438400" cy="247516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52400" y="2209800"/>
            <a:ext cx="8839200" cy="4038600"/>
          </a:xfrm>
          <a:prstGeom prst="round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a:r>
              <a:rPr lang="th-TH" sz="3600" b="1" dirty="0">
                <a:solidFill>
                  <a:schemeClr val="bg1"/>
                </a:solidFill>
                <a:latin typeface="TH SarabunPSK" pitchFamily="34" charset="-34"/>
                <a:ea typeface="Calibri"/>
                <a:cs typeface="TH SarabunPSK" pitchFamily="34" charset="-34"/>
              </a:rPr>
              <a:t>การสร้างองค์ความรู้</a:t>
            </a:r>
            <a:r>
              <a:rPr lang="th-TH" sz="3600" b="1" dirty="0" smtClean="0">
                <a:solidFill>
                  <a:schemeClr val="bg1"/>
                </a:solidFill>
                <a:latin typeface="TH SarabunPSK" pitchFamily="34" charset="-34"/>
                <a:ea typeface="Calibri"/>
                <a:cs typeface="TH SarabunPSK" pitchFamily="34" charset="-34"/>
              </a:rPr>
              <a:t>เพื่อการขับเคลื่อน</a:t>
            </a:r>
            <a:r>
              <a:rPr lang="th-TH" sz="3600" b="1" dirty="0">
                <a:solidFill>
                  <a:schemeClr val="bg1"/>
                </a:solidFill>
                <a:latin typeface="TH SarabunPSK" pitchFamily="34" charset="-34"/>
                <a:ea typeface="Calibri"/>
                <a:cs typeface="TH SarabunPSK" pitchFamily="34" charset="-34"/>
              </a:rPr>
              <a:t>ยุทธศาสตร์</a:t>
            </a:r>
            <a:r>
              <a:rPr lang="th-TH" sz="3600" b="1" dirty="0" smtClean="0">
                <a:solidFill>
                  <a:schemeClr val="bg1"/>
                </a:solidFill>
                <a:latin typeface="TH SarabunPSK" pitchFamily="34" charset="-34"/>
                <a:ea typeface="Calibri"/>
                <a:cs typeface="TH SarabunPSK" pitchFamily="34" charset="-34"/>
              </a:rPr>
              <a:t>กองทัพอากาศ</a:t>
            </a:r>
          </a:p>
          <a:p>
            <a:pPr lvl="0" algn="ctr"/>
            <a:r>
              <a:rPr lang="th-TH" sz="3600" b="1" dirty="0" smtClean="0">
                <a:solidFill>
                  <a:schemeClr val="bg1"/>
                </a:solidFill>
                <a:latin typeface="TH SarabunPSK" pitchFamily="34" charset="-34"/>
                <a:ea typeface="Calibri"/>
                <a:cs typeface="TH SarabunPSK" pitchFamily="34" charset="-34"/>
              </a:rPr>
              <a:t>ปี </a:t>
            </a:r>
            <a:r>
              <a:rPr lang="en-US" sz="3600" b="1" dirty="0" smtClean="0">
                <a:solidFill>
                  <a:schemeClr val="bg1"/>
                </a:solidFill>
                <a:latin typeface="TH SarabunPSK" pitchFamily="34" charset="-34"/>
                <a:ea typeface="Calibri"/>
                <a:cs typeface="TH SarabunPSK" pitchFamily="34" charset="-34"/>
              </a:rPr>
              <a:t>2557</a:t>
            </a:r>
            <a:endParaRPr lang="th-TH" sz="3600" b="1" dirty="0" smtClean="0">
              <a:solidFill>
                <a:schemeClr val="bg1"/>
              </a:solidFill>
              <a:latin typeface="TH SarabunPSK" pitchFamily="34" charset="-34"/>
              <a:ea typeface="Calibri"/>
              <a:cs typeface="TH SarabunPSK" pitchFamily="34" charset="-34"/>
            </a:endParaRPr>
          </a:p>
          <a:p>
            <a:pPr lvl="0" algn="ctr"/>
            <a:r>
              <a:rPr lang="th-TH" sz="3600" b="1" dirty="0">
                <a:solidFill>
                  <a:schemeClr val="bg1"/>
                </a:solidFill>
                <a:latin typeface="TH SarabunPSK" pitchFamily="34" charset="-34"/>
                <a:ea typeface="Calibri"/>
                <a:cs typeface="TH SarabunPSK" pitchFamily="34" charset="-34"/>
              </a:rPr>
              <a:t>เรื่อง แนวทางสู่ความสำเร็จของการก้าวสู่กองทัพอากาศที่ใช้เครือข่ายเป็น</a:t>
            </a:r>
            <a:r>
              <a:rPr lang="th-TH" sz="3600" b="1" dirty="0" smtClean="0">
                <a:solidFill>
                  <a:schemeClr val="bg1"/>
                </a:solidFill>
                <a:latin typeface="TH SarabunPSK" pitchFamily="34" charset="-34"/>
                <a:ea typeface="Calibri"/>
                <a:cs typeface="TH SarabunPSK" pitchFamily="34" charset="-34"/>
              </a:rPr>
              <a:t>ศูนย์กลาง</a:t>
            </a:r>
            <a:r>
              <a:rPr lang="en-US" sz="3600" b="1" dirty="0" smtClean="0">
                <a:solidFill>
                  <a:schemeClr val="bg1"/>
                </a:solidFill>
                <a:latin typeface="TH SarabunPSK" pitchFamily="34" charset="-34"/>
                <a:ea typeface="Calibri"/>
                <a:cs typeface="TH SarabunPSK" pitchFamily="34" charset="-34"/>
              </a:rPr>
              <a:t> : </a:t>
            </a:r>
            <a:r>
              <a:rPr lang="th-TH" sz="3600" b="1" dirty="0" smtClean="0">
                <a:solidFill>
                  <a:schemeClr val="bg1"/>
                </a:solidFill>
                <a:latin typeface="TH SarabunPSK" pitchFamily="34" charset="-34"/>
                <a:ea typeface="Calibri"/>
                <a:cs typeface="TH SarabunPSK" pitchFamily="34" charset="-34"/>
              </a:rPr>
              <a:t>การบริหารจัดการเครือข่าย</a:t>
            </a:r>
          </a:p>
          <a:p>
            <a:pPr algn="ctr">
              <a:lnSpc>
                <a:spcPct val="115000"/>
              </a:lnSpc>
            </a:pPr>
            <a:r>
              <a:rPr lang="th-TH" sz="3600" b="1" dirty="0" smtClean="0">
                <a:solidFill>
                  <a:schemeClr val="bg1"/>
                </a:solidFill>
                <a:latin typeface="TH SarabunPSK" pitchFamily="34" charset="-34"/>
                <a:ea typeface="Cordia New"/>
                <a:cs typeface="TH SarabunPSK" pitchFamily="34" charset="-34"/>
              </a:rPr>
              <a:t>(</a:t>
            </a:r>
            <a:r>
              <a:rPr lang="en-US" sz="3600" b="1" dirty="0">
                <a:solidFill>
                  <a:schemeClr val="bg1"/>
                </a:solidFill>
                <a:latin typeface="TH SarabunPSK" pitchFamily="34" charset="-34"/>
                <a:ea typeface="Cordia New"/>
                <a:cs typeface="TH SarabunPSK" pitchFamily="34" charset="-34"/>
              </a:rPr>
              <a:t>A Success Approach towards Network Centric Air Force : How to Network</a:t>
            </a:r>
            <a:r>
              <a:rPr lang="en-US" sz="3600" b="1" dirty="0" smtClean="0">
                <a:solidFill>
                  <a:schemeClr val="bg1"/>
                </a:solidFill>
                <a:latin typeface="TH SarabunPSK" pitchFamily="34" charset="-34"/>
                <a:ea typeface="Cordia New"/>
                <a:cs typeface="TH SarabunPSK" pitchFamily="34" charset="-34"/>
              </a:rPr>
              <a:t>)</a:t>
            </a:r>
            <a:endParaRPr lang="en-US" sz="2400" dirty="0">
              <a:solidFill>
                <a:schemeClr val="bg1"/>
              </a:solidFill>
              <a:latin typeface="TH SarabunPSK" pitchFamily="34" charset="-34"/>
              <a:ea typeface="Calibri"/>
              <a:cs typeface="TH SarabunPSK" pitchFamily="34" charset="-34"/>
            </a:endParaRPr>
          </a:p>
        </p:txBody>
      </p:sp>
      <p:sp>
        <p:nvSpPr>
          <p:cNvPr id="4" name="Slide Number Placeholder 3"/>
          <p:cNvSpPr>
            <a:spLocks noGrp="1"/>
          </p:cNvSpPr>
          <p:nvPr>
            <p:ph type="sldNum" sz="quarter" idx="12"/>
          </p:nvPr>
        </p:nvSpPr>
        <p:spPr/>
        <p:txBody>
          <a:bodyPr/>
          <a:lstStyle/>
          <a:p>
            <a:fld id="{4BC3CC6E-DFF3-4815-B5B1-1AB270B6E99D}" type="slidenum">
              <a:rPr lang="th-TH" smtClean="0">
                <a:solidFill>
                  <a:prstClr val="black">
                    <a:tint val="75000"/>
                  </a:prstClr>
                </a:solidFill>
              </a:rPr>
              <a:pPr/>
              <a:t>1</a:t>
            </a:fld>
            <a:endParaRPr lang="th-TH">
              <a:solidFill>
                <a:prstClr val="black">
                  <a:tint val="75000"/>
                </a:prstClr>
              </a:solidFill>
            </a:endParaRPr>
          </a:p>
        </p:txBody>
      </p:sp>
    </p:spTree>
    <p:extLst>
      <p:ext uri="{BB962C8B-B14F-4D97-AF65-F5344CB8AC3E}">
        <p14:creationId xmlns:p14="http://schemas.microsoft.com/office/powerpoint/2010/main" val="398595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690" y="76200"/>
            <a:ext cx="900411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133600" y="1158924"/>
            <a:ext cx="1981200" cy="423535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08610" y="1124745"/>
            <a:ext cx="2082990" cy="489505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0457" y="304800"/>
            <a:ext cx="1764543" cy="579119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6"/>
          <p:cNvGrpSpPr/>
          <p:nvPr/>
        </p:nvGrpSpPr>
        <p:grpSpPr>
          <a:xfrm>
            <a:off x="216090" y="457200"/>
            <a:ext cx="8699311" cy="5562600"/>
            <a:chOff x="216090" y="762000"/>
            <a:chExt cx="8699311" cy="5562600"/>
          </a:xfrm>
        </p:grpSpPr>
        <p:sp>
          <p:nvSpPr>
            <p:cNvPr id="5" name="Oval 4"/>
            <p:cNvSpPr/>
            <p:nvPr/>
          </p:nvSpPr>
          <p:spPr>
            <a:xfrm>
              <a:off x="4419600" y="2819400"/>
              <a:ext cx="2286000"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ความสำเร็จของ      การบริหารจัดการการพัฒนาหลักนิยมเพื่อการก้าวสู่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6" name="Oval 5"/>
            <p:cNvSpPr/>
            <p:nvPr/>
          </p:nvSpPr>
          <p:spPr>
            <a:xfrm>
              <a:off x="2286000" y="15376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ปัจจัยความสำเร็จด้านทรัพยากร</a:t>
              </a:r>
              <a:endParaRPr lang="en-US" b="1" dirty="0">
                <a:solidFill>
                  <a:prstClr val="black"/>
                </a:solidFill>
                <a:latin typeface="TH SarabunPSK" pitchFamily="34" charset="-34"/>
                <a:cs typeface="TH SarabunPSK" pitchFamily="34" charset="-34"/>
              </a:endParaRPr>
            </a:p>
          </p:txBody>
        </p:sp>
        <p:sp>
          <p:nvSpPr>
            <p:cNvPr id="7" name="Oval 6"/>
            <p:cNvSpPr/>
            <p:nvPr/>
          </p:nvSpPr>
          <p:spPr>
            <a:xfrm>
              <a:off x="2286000" y="29854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ปัจจัยความสำเร็จด้านสภาพแวดล้อม</a:t>
              </a:r>
              <a:endParaRPr lang="en-US" b="1" dirty="0">
                <a:solidFill>
                  <a:prstClr val="black"/>
                </a:solidFill>
                <a:latin typeface="TH SarabunPSK" pitchFamily="34" charset="-34"/>
                <a:cs typeface="TH SarabunPSK" pitchFamily="34" charset="-34"/>
              </a:endParaRPr>
            </a:p>
          </p:txBody>
        </p:sp>
        <p:sp>
          <p:nvSpPr>
            <p:cNvPr id="8" name="Oval 7"/>
            <p:cNvSpPr/>
            <p:nvPr/>
          </p:nvSpPr>
          <p:spPr>
            <a:xfrm>
              <a:off x="2209800" y="44332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ปัจจัยความสำเร็จด้านการบริหารจัดการ</a:t>
              </a:r>
              <a:endParaRPr lang="en-US" b="1" dirty="0">
                <a:solidFill>
                  <a:prstClr val="black"/>
                </a:solidFill>
                <a:latin typeface="TH SarabunPSK" pitchFamily="34" charset="-34"/>
                <a:cs typeface="TH SarabunPSK" pitchFamily="34" charset="-34"/>
              </a:endParaRPr>
            </a:p>
          </p:txBody>
        </p:sp>
        <p:sp>
          <p:nvSpPr>
            <p:cNvPr id="9" name="Rectangle 8"/>
            <p:cNvSpPr/>
            <p:nvPr/>
          </p:nvSpPr>
          <p:spPr>
            <a:xfrm>
              <a:off x="7010400" y="1501552"/>
              <a:ext cx="1905001" cy="845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การบริหารจัดการหลักนิยมที่หน่วยเกี่ยวข้องมีส่วนร่วมในการพัฒนา</a:t>
              </a:r>
              <a:endParaRPr lang="en-US" b="1" dirty="0">
                <a:solidFill>
                  <a:prstClr val="black"/>
                </a:solidFill>
                <a:latin typeface="TH SarabunPSK" pitchFamily="34" charset="-34"/>
                <a:cs typeface="TH SarabunPSK" pitchFamily="34" charset="-34"/>
              </a:endParaRPr>
            </a:p>
          </p:txBody>
        </p:sp>
        <p:sp>
          <p:nvSpPr>
            <p:cNvPr id="10" name="Rectangle 9"/>
            <p:cNvSpPr/>
            <p:nvPr/>
          </p:nvSpPr>
          <p:spPr>
            <a:xfrm>
              <a:off x="7010400" y="2437656"/>
              <a:ext cx="1879980" cy="921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prstClr val="black"/>
                  </a:solidFill>
                  <a:latin typeface="TH SarabunPSK" pitchFamily="34" charset="-34"/>
                  <a:cs typeface="TH SarabunPSK" pitchFamily="34" charset="-34"/>
                </a:rPr>
                <a:t>การบริหารจัด</a:t>
              </a:r>
              <a:r>
                <a:rPr lang="th-TH" b="1" dirty="0" smtClean="0">
                  <a:solidFill>
                    <a:prstClr val="black"/>
                  </a:solidFill>
                  <a:latin typeface="TH SarabunPSK" pitchFamily="34" charset="-34"/>
                  <a:cs typeface="TH SarabunPSK" pitchFamily="34" charset="-34"/>
                </a:rPr>
                <a:t>การการพัฒนาหลักนิยมที่มีวงรอบของการนำหลักนิยมไปใช้</a:t>
              </a:r>
              <a:endParaRPr lang="en-US" b="1" dirty="0">
                <a:solidFill>
                  <a:prstClr val="black"/>
                </a:solidFill>
                <a:latin typeface="TH SarabunPSK" pitchFamily="34" charset="-34"/>
                <a:cs typeface="TH SarabunPSK" pitchFamily="34" charset="-34"/>
              </a:endParaRPr>
            </a:p>
          </p:txBody>
        </p:sp>
        <p:sp>
          <p:nvSpPr>
            <p:cNvPr id="11" name="Rectangle 10"/>
            <p:cNvSpPr/>
            <p:nvPr/>
          </p:nvSpPr>
          <p:spPr>
            <a:xfrm>
              <a:off x="7010400" y="3445768"/>
              <a:ext cx="1879980" cy="907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prstClr val="black"/>
                  </a:solidFill>
                  <a:latin typeface="TH SarabunPSK" pitchFamily="34" charset="-34"/>
                  <a:cs typeface="TH SarabunPSK" pitchFamily="34" charset="-34"/>
                </a:rPr>
                <a:t>การบริหาร</a:t>
              </a:r>
              <a:r>
                <a:rPr lang="th-TH" b="1" dirty="0" smtClean="0">
                  <a:solidFill>
                    <a:prstClr val="black"/>
                  </a:solidFill>
                  <a:latin typeface="TH SarabunPSK" pitchFamily="34" charset="-34"/>
                  <a:cs typeface="TH SarabunPSK" pitchFamily="34" charset="-34"/>
                </a:rPr>
                <a:t>จัดการการพัฒนาหลักนิยมที่มีเนื้อหาสอดคล้องกับ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2" name="Rectangle 11"/>
            <p:cNvSpPr/>
            <p:nvPr/>
          </p:nvSpPr>
          <p:spPr>
            <a:xfrm>
              <a:off x="7010400" y="4453880"/>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spc="-30" dirty="0" smtClean="0">
                  <a:solidFill>
                    <a:prstClr val="black"/>
                  </a:solidFill>
                  <a:latin typeface="TH SarabunPSK" pitchFamily="34" charset="-34"/>
                  <a:cs typeface="TH SarabunPSK" pitchFamily="34" charset="-34"/>
                </a:rPr>
                <a:t>การบริหารจัดการการพัฒนาหลักนิยมที่มีกระบวนการที่เป็นมาตรฐาน</a:t>
              </a:r>
              <a:endParaRPr lang="en-US" b="1" spc="-30" dirty="0">
                <a:solidFill>
                  <a:prstClr val="black"/>
                </a:solidFill>
                <a:latin typeface="TH SarabunPSK" pitchFamily="34" charset="-34"/>
                <a:cs typeface="TH SarabunPSK" pitchFamily="34" charset="-34"/>
              </a:endParaRPr>
            </a:p>
          </p:txBody>
        </p:sp>
        <p:sp>
          <p:nvSpPr>
            <p:cNvPr id="14" name="Rectangle 13"/>
            <p:cNvSpPr/>
            <p:nvPr/>
          </p:nvSpPr>
          <p:spPr>
            <a:xfrm>
              <a:off x="245661" y="50132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เป้าหมายการพัฒนาเพื่อการก้าวสู่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15" name="Rectangle 14"/>
            <p:cNvSpPr/>
            <p:nvPr/>
          </p:nvSpPr>
          <p:spPr>
            <a:xfrm>
              <a:off x="245661" y="762000"/>
              <a:ext cx="1600200" cy="445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ทรัพยากรบุคคล</a:t>
              </a:r>
              <a:endParaRPr lang="en-US" b="1" dirty="0">
                <a:solidFill>
                  <a:prstClr val="black"/>
                </a:solidFill>
                <a:latin typeface="TH SarabunPSK" pitchFamily="34" charset="-34"/>
                <a:cs typeface="TH SarabunPSK" pitchFamily="34" charset="-34"/>
              </a:endParaRPr>
            </a:p>
          </p:txBody>
        </p:sp>
        <p:sp>
          <p:nvSpPr>
            <p:cNvPr id="16" name="Rectangle 15"/>
            <p:cNvSpPr/>
            <p:nvPr/>
          </p:nvSpPr>
          <p:spPr>
            <a:xfrm>
              <a:off x="228600" y="1295401"/>
              <a:ext cx="16002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ทรัพยากรความรู้</a:t>
              </a:r>
              <a:endParaRPr lang="en-US" b="1" dirty="0">
                <a:solidFill>
                  <a:prstClr val="black"/>
                </a:solidFill>
                <a:latin typeface="TH SarabunPSK" pitchFamily="34" charset="-34"/>
                <a:cs typeface="TH SarabunPSK" pitchFamily="34" charset="-34"/>
              </a:endParaRPr>
            </a:p>
          </p:txBody>
        </p:sp>
        <p:sp>
          <p:nvSpPr>
            <p:cNvPr id="17" name="Rectangle 16"/>
            <p:cNvSpPr/>
            <p:nvPr/>
          </p:nvSpPr>
          <p:spPr>
            <a:xfrm>
              <a:off x="245661" y="1791837"/>
              <a:ext cx="1600200" cy="41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 </a:t>
              </a:r>
              <a:r>
                <a:rPr lang="en-US" b="1" dirty="0" smtClean="0">
                  <a:solidFill>
                    <a:prstClr val="black"/>
                  </a:solidFill>
                  <a:latin typeface="TH SarabunPSK" pitchFamily="34" charset="-34"/>
                  <a:cs typeface="TH SarabunPSK" pitchFamily="34" charset="-34"/>
                </a:rPr>
                <a:t>ICT</a:t>
              </a:r>
              <a:endParaRPr lang="en-US" b="1" dirty="0">
                <a:solidFill>
                  <a:prstClr val="black"/>
                </a:solidFill>
                <a:latin typeface="TH SarabunPSK" pitchFamily="34" charset="-34"/>
                <a:cs typeface="TH SarabunPSK" pitchFamily="34" charset="-34"/>
              </a:endParaRPr>
            </a:p>
          </p:txBody>
        </p:sp>
        <p:sp>
          <p:nvSpPr>
            <p:cNvPr id="18" name="Rectangle 17"/>
            <p:cNvSpPr/>
            <p:nvPr/>
          </p:nvSpPr>
          <p:spPr>
            <a:xfrm>
              <a:off x="228600" y="2270077"/>
              <a:ext cx="1600200" cy="396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ทรัพยากรการเงิน</a:t>
              </a:r>
              <a:endParaRPr lang="en-US" b="1" dirty="0">
                <a:solidFill>
                  <a:prstClr val="black"/>
                </a:solidFill>
                <a:latin typeface="TH SarabunPSK" pitchFamily="34" charset="-34"/>
                <a:cs typeface="TH SarabunPSK" pitchFamily="34" charset="-34"/>
              </a:endParaRPr>
            </a:p>
          </p:txBody>
        </p:sp>
        <p:sp>
          <p:nvSpPr>
            <p:cNvPr id="19" name="Rectangle 18"/>
            <p:cNvSpPr/>
            <p:nvPr/>
          </p:nvSpPr>
          <p:spPr>
            <a:xfrm>
              <a:off x="249073" y="2728415"/>
              <a:ext cx="1600200" cy="4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วัฒนธรรมองค์กร</a:t>
              </a:r>
              <a:endParaRPr lang="en-US" b="1" dirty="0">
                <a:solidFill>
                  <a:prstClr val="black"/>
                </a:solidFill>
                <a:latin typeface="TH SarabunPSK" pitchFamily="34" charset="-34"/>
                <a:cs typeface="TH SarabunPSK" pitchFamily="34" charset="-34"/>
              </a:endParaRPr>
            </a:p>
          </p:txBody>
        </p:sp>
        <p:sp>
          <p:nvSpPr>
            <p:cNvPr id="20" name="Rectangle 19"/>
            <p:cNvSpPr/>
            <p:nvPr/>
          </p:nvSpPr>
          <p:spPr>
            <a:xfrm>
              <a:off x="228601" y="3253852"/>
              <a:ext cx="1600200" cy="479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โครงสร้างองค์กร</a:t>
              </a:r>
              <a:endParaRPr lang="en-US" b="1" dirty="0">
                <a:solidFill>
                  <a:prstClr val="black"/>
                </a:solidFill>
                <a:latin typeface="TH SarabunPSK" pitchFamily="34" charset="-34"/>
                <a:cs typeface="TH SarabunPSK" pitchFamily="34" charset="-34"/>
              </a:endParaRPr>
            </a:p>
          </p:txBody>
        </p:sp>
        <p:sp>
          <p:nvSpPr>
            <p:cNvPr id="21" name="Rectangle 20"/>
            <p:cNvSpPr/>
            <p:nvPr/>
          </p:nvSpPr>
          <p:spPr>
            <a:xfrm>
              <a:off x="216090" y="3791801"/>
              <a:ext cx="1600200" cy="475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ความผูกพันต่อองค์กร</a:t>
              </a:r>
              <a:endParaRPr lang="en-US" b="1" dirty="0">
                <a:solidFill>
                  <a:prstClr val="black"/>
                </a:solidFill>
                <a:latin typeface="TH SarabunPSK" pitchFamily="34" charset="-34"/>
                <a:cs typeface="TH SarabunPSK" pitchFamily="34" charset="-34"/>
              </a:endParaRPr>
            </a:p>
          </p:txBody>
        </p:sp>
        <p:sp>
          <p:nvSpPr>
            <p:cNvPr id="22" name="Rectangle 21"/>
            <p:cNvSpPr/>
            <p:nvPr/>
          </p:nvSpPr>
          <p:spPr>
            <a:xfrm>
              <a:off x="228600" y="43274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การสนับสนุนของฝ่ายบริหาร</a:t>
              </a:r>
              <a:endParaRPr lang="en-US" b="1" dirty="0">
                <a:solidFill>
                  <a:prstClr val="black"/>
                </a:solidFill>
                <a:latin typeface="TH SarabunPSK" pitchFamily="34" charset="-34"/>
                <a:cs typeface="TH SarabunPSK" pitchFamily="34" charset="-34"/>
              </a:endParaRPr>
            </a:p>
          </p:txBody>
        </p:sp>
        <p:sp>
          <p:nvSpPr>
            <p:cNvPr id="23" name="Rectangle 22"/>
            <p:cNvSpPr/>
            <p:nvPr/>
          </p:nvSpPr>
          <p:spPr>
            <a:xfrm>
              <a:off x="249073" y="56990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ภาวะผู้นำของฝ่ายบริหาร</a:t>
              </a:r>
              <a:endParaRPr lang="en-US" b="1" dirty="0">
                <a:solidFill>
                  <a:prstClr val="black"/>
                </a:solidFill>
                <a:latin typeface="TH SarabunPSK" pitchFamily="34" charset="-34"/>
                <a:cs typeface="TH SarabunPSK" pitchFamily="34" charset="-34"/>
              </a:endParaRPr>
            </a:p>
          </p:txBody>
        </p:sp>
        <p:cxnSp>
          <p:nvCxnSpPr>
            <p:cNvPr id="25" name="Straight Arrow Connector 24"/>
            <p:cNvCxnSpPr>
              <a:stCxn id="5" idx="6"/>
              <a:endCxn id="9" idx="1"/>
            </p:cNvCxnSpPr>
            <p:nvPr/>
          </p:nvCxnSpPr>
          <p:spPr>
            <a:xfrm flipV="1">
              <a:off x="6705600" y="1924064"/>
              <a:ext cx="304800" cy="165733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10" idx="1"/>
            </p:cNvCxnSpPr>
            <p:nvPr/>
          </p:nvCxnSpPr>
          <p:spPr>
            <a:xfrm flipV="1">
              <a:off x="6705600" y="2898268"/>
              <a:ext cx="304800" cy="68313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6"/>
              <a:endCxn id="11" idx="1"/>
            </p:cNvCxnSpPr>
            <p:nvPr/>
          </p:nvCxnSpPr>
          <p:spPr>
            <a:xfrm>
              <a:off x="6705600" y="3581400"/>
              <a:ext cx="304800" cy="31815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12" idx="1"/>
            </p:cNvCxnSpPr>
            <p:nvPr/>
          </p:nvCxnSpPr>
          <p:spPr>
            <a:xfrm>
              <a:off x="6705600" y="3581400"/>
              <a:ext cx="304800" cy="1329680"/>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6"/>
              <a:endCxn id="5" idx="2"/>
            </p:cNvCxnSpPr>
            <p:nvPr/>
          </p:nvCxnSpPr>
          <p:spPr>
            <a:xfrm flipV="1">
              <a:off x="4038600" y="3581400"/>
              <a:ext cx="381000" cy="68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5" idx="2"/>
            </p:cNvCxnSpPr>
            <p:nvPr/>
          </p:nvCxnSpPr>
          <p:spPr>
            <a:xfrm flipV="1">
              <a:off x="3962400" y="3581400"/>
              <a:ext cx="457200" cy="14546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6"/>
              <a:endCxn id="5" idx="2"/>
            </p:cNvCxnSpPr>
            <p:nvPr/>
          </p:nvCxnSpPr>
          <p:spPr>
            <a:xfrm>
              <a:off x="4038600" y="2140424"/>
              <a:ext cx="381000" cy="14409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15" idx="3"/>
            </p:cNvCxnSpPr>
            <p:nvPr/>
          </p:nvCxnSpPr>
          <p:spPr>
            <a:xfrm flipH="1" flipV="1">
              <a:off x="1845861" y="984915"/>
              <a:ext cx="440139" cy="115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16" idx="3"/>
            </p:cNvCxnSpPr>
            <p:nvPr/>
          </p:nvCxnSpPr>
          <p:spPr>
            <a:xfrm flipH="1" flipV="1">
              <a:off x="1828800" y="1524001"/>
              <a:ext cx="457200" cy="616423"/>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2"/>
              <a:endCxn id="17" idx="3"/>
            </p:cNvCxnSpPr>
            <p:nvPr/>
          </p:nvCxnSpPr>
          <p:spPr>
            <a:xfrm flipH="1" flipV="1">
              <a:off x="1845861" y="2000819"/>
              <a:ext cx="440139" cy="13960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2"/>
              <a:endCxn id="18" idx="3"/>
            </p:cNvCxnSpPr>
            <p:nvPr/>
          </p:nvCxnSpPr>
          <p:spPr>
            <a:xfrm flipH="1">
              <a:off x="1828800" y="2140424"/>
              <a:ext cx="457200" cy="3281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2"/>
              <a:endCxn id="19" idx="3"/>
            </p:cNvCxnSpPr>
            <p:nvPr/>
          </p:nvCxnSpPr>
          <p:spPr>
            <a:xfrm flipH="1" flipV="1">
              <a:off x="1849273" y="2964408"/>
              <a:ext cx="436727" cy="62381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2"/>
              <a:endCxn id="20" idx="3"/>
            </p:cNvCxnSpPr>
            <p:nvPr/>
          </p:nvCxnSpPr>
          <p:spPr>
            <a:xfrm flipH="1" flipV="1">
              <a:off x="1828801" y="3493826"/>
              <a:ext cx="457199" cy="9439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2"/>
              <a:endCxn id="21" idx="3"/>
            </p:cNvCxnSpPr>
            <p:nvPr/>
          </p:nvCxnSpPr>
          <p:spPr>
            <a:xfrm flipH="1">
              <a:off x="1816290" y="3588224"/>
              <a:ext cx="469710" cy="44127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2"/>
              <a:endCxn id="22" idx="3"/>
            </p:cNvCxnSpPr>
            <p:nvPr/>
          </p:nvCxnSpPr>
          <p:spPr>
            <a:xfrm flipH="1" flipV="1">
              <a:off x="1828800" y="4640239"/>
              <a:ext cx="381000" cy="39578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2"/>
              <a:endCxn id="14" idx="3"/>
            </p:cNvCxnSpPr>
            <p:nvPr/>
          </p:nvCxnSpPr>
          <p:spPr>
            <a:xfrm flipH="1">
              <a:off x="1845861" y="5036024"/>
              <a:ext cx="363939" cy="2900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2"/>
              <a:endCxn id="23" idx="3"/>
            </p:cNvCxnSpPr>
            <p:nvPr/>
          </p:nvCxnSpPr>
          <p:spPr>
            <a:xfrm flipH="1">
              <a:off x="1849273" y="5036024"/>
              <a:ext cx="360527" cy="9758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4" name="สี่เหลี่ยมผืนผ้า 15"/>
          <p:cNvSpPr/>
          <p:nvPr/>
        </p:nvSpPr>
        <p:spPr>
          <a:xfrm>
            <a:off x="76200" y="6281734"/>
            <a:ext cx="1931213" cy="500066"/>
          </a:xfrm>
          <a:prstGeom prst="rect">
            <a:avLst/>
          </a:prstGeom>
          <a:solidFill>
            <a:srgbClr val="0070C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ตัวชี้วัดปัจจัย ฯ</a:t>
            </a:r>
          </a:p>
        </p:txBody>
      </p:sp>
      <p:sp>
        <p:nvSpPr>
          <p:cNvPr id="45" name="สี่เหลี่ยมผืนผ้า 15"/>
          <p:cNvSpPr/>
          <p:nvPr/>
        </p:nvSpPr>
        <p:spPr>
          <a:xfrm>
            <a:off x="2209800" y="6281734"/>
            <a:ext cx="1931213" cy="500066"/>
          </a:xfrm>
          <a:prstGeom prst="rect">
            <a:avLst/>
          </a:prstGeom>
          <a:solidFill>
            <a:srgbClr val="00B05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ปัจจัยความสำเร็จ</a:t>
            </a:r>
          </a:p>
        </p:txBody>
      </p:sp>
      <p:sp>
        <p:nvSpPr>
          <p:cNvPr id="46" name="สี่เหลี่ยมผืนผ้า 15"/>
          <p:cNvSpPr/>
          <p:nvPr/>
        </p:nvSpPr>
        <p:spPr>
          <a:xfrm>
            <a:off x="6908611" y="6281734"/>
            <a:ext cx="2082990" cy="500066"/>
          </a:xfrm>
          <a:prstGeom prst="rect">
            <a:avLst/>
          </a:prstGeom>
          <a:solidFill>
            <a:srgbClr val="FF000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ตัวชี้วัดความสำเร็จ</a:t>
            </a:r>
          </a:p>
        </p:txBody>
      </p:sp>
      <p:sp>
        <p:nvSpPr>
          <p:cNvPr id="2" name="Rectangle 1"/>
          <p:cNvSpPr/>
          <p:nvPr/>
        </p:nvSpPr>
        <p:spPr>
          <a:xfrm>
            <a:off x="2209800" y="152401"/>
            <a:ext cx="6705601" cy="914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latin typeface="TH SarabunPSK" pitchFamily="34" charset="-34"/>
                <a:cs typeface="TH SarabunPSK" pitchFamily="34" charset="-34"/>
              </a:rPr>
              <a:t>โมเดลปัจจัยเชิงสาเหตุของการบริหารจัดการการพัฒนาหลักนิยมเพื่อการก้าวสู่ </a:t>
            </a:r>
            <a:r>
              <a:rPr lang="en-US" sz="2800" b="1" dirty="0" smtClean="0">
                <a:latin typeface="TH SarabunPSK" pitchFamily="34" charset="-34"/>
                <a:cs typeface="TH SarabunPSK" pitchFamily="34" charset="-34"/>
              </a:rPr>
              <a:t>NCAF</a:t>
            </a:r>
            <a:endParaRPr lang="en-US" sz="2800" b="1" dirty="0">
              <a:latin typeface="TH SarabunPSK" pitchFamily="34" charset="-34"/>
              <a:cs typeface="TH SarabunPSK" pitchFamily="34" charset="-34"/>
            </a:endParaRPr>
          </a:p>
        </p:txBody>
      </p:sp>
      <p:sp>
        <p:nvSpPr>
          <p:cNvPr id="48" name="Rectangle 47"/>
          <p:cNvSpPr/>
          <p:nvPr/>
        </p:nvSpPr>
        <p:spPr>
          <a:xfrm>
            <a:off x="7020272" y="5157192"/>
            <a:ext cx="1857233"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spc="-30" dirty="0" smtClean="0">
                <a:solidFill>
                  <a:prstClr val="black"/>
                </a:solidFill>
                <a:latin typeface="TH SarabunPSK" pitchFamily="34" charset="-34"/>
                <a:cs typeface="TH SarabunPSK" pitchFamily="34" charset="-34"/>
              </a:rPr>
              <a:t>การบริหารจัดการการพัฒนาหลักนิยมเพื่อรองรับ </a:t>
            </a:r>
            <a:r>
              <a:rPr lang="en-US" b="1" spc="-30" dirty="0" smtClean="0">
                <a:solidFill>
                  <a:prstClr val="black"/>
                </a:solidFill>
                <a:latin typeface="TH SarabunPSK" pitchFamily="34" charset="-34"/>
                <a:cs typeface="TH SarabunPSK" pitchFamily="34" charset="-34"/>
              </a:rPr>
              <a:t>NCAF</a:t>
            </a:r>
            <a:endParaRPr lang="en-US" b="1" spc="-30" dirty="0">
              <a:solidFill>
                <a:prstClr val="black"/>
              </a:solidFill>
              <a:latin typeface="TH SarabunPSK" pitchFamily="34" charset="-34"/>
              <a:cs typeface="TH SarabunPSK" pitchFamily="34" charset="-34"/>
            </a:endParaRPr>
          </a:p>
        </p:txBody>
      </p:sp>
      <p:cxnSp>
        <p:nvCxnSpPr>
          <p:cNvPr id="49" name="Straight Arrow Connector 48"/>
          <p:cNvCxnSpPr>
            <a:stCxn id="5" idx="6"/>
            <a:endCxn id="48" idx="1"/>
          </p:cNvCxnSpPr>
          <p:nvPr/>
        </p:nvCxnSpPr>
        <p:spPr>
          <a:xfrm>
            <a:off x="6705600" y="3276600"/>
            <a:ext cx="314672" cy="224063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605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690" y="76200"/>
            <a:ext cx="900411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133600" y="1158924"/>
            <a:ext cx="1981200" cy="423535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08610" y="1124745"/>
            <a:ext cx="2082990" cy="489505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0457" y="304800"/>
            <a:ext cx="1764543" cy="579119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6"/>
          <p:cNvGrpSpPr/>
          <p:nvPr/>
        </p:nvGrpSpPr>
        <p:grpSpPr>
          <a:xfrm>
            <a:off x="216090" y="457200"/>
            <a:ext cx="8699311" cy="5562600"/>
            <a:chOff x="216090" y="762000"/>
            <a:chExt cx="8699311" cy="5562600"/>
          </a:xfrm>
        </p:grpSpPr>
        <p:sp>
          <p:nvSpPr>
            <p:cNvPr id="5" name="Oval 4"/>
            <p:cNvSpPr/>
            <p:nvPr/>
          </p:nvSpPr>
          <p:spPr>
            <a:xfrm>
              <a:off x="4419600" y="2819400"/>
              <a:ext cx="2286000"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ความสำเร็จของ      การบริหารจัดการระบบส่งกำลังบำรุงเพื่อการก้าวสู่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6" name="Oval 5"/>
            <p:cNvSpPr/>
            <p:nvPr/>
          </p:nvSpPr>
          <p:spPr>
            <a:xfrm>
              <a:off x="2286000" y="15376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ปัจจัยความสำเร็จด้านทรัพยากร</a:t>
              </a:r>
              <a:endParaRPr lang="en-US" b="1" dirty="0">
                <a:solidFill>
                  <a:prstClr val="black"/>
                </a:solidFill>
                <a:latin typeface="TH SarabunPSK" pitchFamily="34" charset="-34"/>
                <a:cs typeface="TH SarabunPSK" pitchFamily="34" charset="-34"/>
              </a:endParaRPr>
            </a:p>
          </p:txBody>
        </p:sp>
        <p:sp>
          <p:nvSpPr>
            <p:cNvPr id="7" name="Oval 6"/>
            <p:cNvSpPr/>
            <p:nvPr/>
          </p:nvSpPr>
          <p:spPr>
            <a:xfrm>
              <a:off x="2286000" y="29854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ปัจจัยความสำเร็จด้านสภาพแวดล้อม</a:t>
              </a:r>
              <a:endParaRPr lang="en-US" b="1" dirty="0">
                <a:solidFill>
                  <a:prstClr val="black"/>
                </a:solidFill>
                <a:latin typeface="TH SarabunPSK" pitchFamily="34" charset="-34"/>
                <a:cs typeface="TH SarabunPSK" pitchFamily="34" charset="-34"/>
              </a:endParaRPr>
            </a:p>
          </p:txBody>
        </p:sp>
        <p:sp>
          <p:nvSpPr>
            <p:cNvPr id="8" name="Oval 7"/>
            <p:cNvSpPr/>
            <p:nvPr/>
          </p:nvSpPr>
          <p:spPr>
            <a:xfrm>
              <a:off x="2209800" y="44332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ปัจจัยความสำเร็จด้านการบริหารจัดการ</a:t>
              </a:r>
              <a:endParaRPr lang="en-US" b="1" dirty="0">
                <a:solidFill>
                  <a:prstClr val="black"/>
                </a:solidFill>
                <a:latin typeface="TH SarabunPSK" pitchFamily="34" charset="-34"/>
                <a:cs typeface="TH SarabunPSK" pitchFamily="34" charset="-34"/>
              </a:endParaRPr>
            </a:p>
          </p:txBody>
        </p:sp>
        <p:sp>
          <p:nvSpPr>
            <p:cNvPr id="9" name="Rectangle 8"/>
            <p:cNvSpPr/>
            <p:nvPr/>
          </p:nvSpPr>
          <p:spPr>
            <a:xfrm>
              <a:off x="7010400" y="1501552"/>
              <a:ext cx="1905001" cy="845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การบริหารจัดการระบบส่งกำลังบำรุงที่ใช้เทคโนโลยีเครือข่าย</a:t>
              </a:r>
              <a:endParaRPr lang="en-US" b="1" dirty="0">
                <a:solidFill>
                  <a:prstClr val="black"/>
                </a:solidFill>
                <a:latin typeface="TH SarabunPSK" pitchFamily="34" charset="-34"/>
                <a:cs typeface="TH SarabunPSK" pitchFamily="34" charset="-34"/>
              </a:endParaRPr>
            </a:p>
          </p:txBody>
        </p:sp>
        <p:sp>
          <p:nvSpPr>
            <p:cNvPr id="10" name="Rectangle 9"/>
            <p:cNvSpPr/>
            <p:nvPr/>
          </p:nvSpPr>
          <p:spPr>
            <a:xfrm>
              <a:off x="7010400" y="2437656"/>
              <a:ext cx="1879980" cy="921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a:solidFill>
                    <a:prstClr val="black"/>
                  </a:solidFill>
                  <a:latin typeface="TH SarabunPSK" pitchFamily="34" charset="-34"/>
                  <a:cs typeface="TH SarabunPSK" pitchFamily="34" charset="-34"/>
                </a:rPr>
                <a:t>การบริหารจัดการ</a:t>
              </a:r>
              <a:r>
                <a:rPr lang="th-TH" b="1" dirty="0" smtClean="0">
                  <a:solidFill>
                    <a:prstClr val="black"/>
                  </a:solidFill>
                  <a:latin typeface="TH SarabunPSK" pitchFamily="34" charset="-34"/>
                  <a:cs typeface="TH SarabunPSK" pitchFamily="34" charset="-34"/>
                </a:rPr>
                <a:t>ระบบ กบ.ที่หน่วยเกี่ยวข้องมีการแลกเปลี่ยนข้อมูลข่าวสาร</a:t>
              </a:r>
              <a:endParaRPr lang="en-US" b="1" dirty="0">
                <a:solidFill>
                  <a:prstClr val="black"/>
                </a:solidFill>
                <a:latin typeface="TH SarabunPSK" pitchFamily="34" charset="-34"/>
                <a:cs typeface="TH SarabunPSK" pitchFamily="34" charset="-34"/>
              </a:endParaRPr>
            </a:p>
          </p:txBody>
        </p:sp>
        <p:sp>
          <p:nvSpPr>
            <p:cNvPr id="11" name="Rectangle 10"/>
            <p:cNvSpPr/>
            <p:nvPr/>
          </p:nvSpPr>
          <p:spPr>
            <a:xfrm>
              <a:off x="7010400" y="3445768"/>
              <a:ext cx="1879980" cy="907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a:solidFill>
                    <a:prstClr val="black"/>
                  </a:solidFill>
                  <a:latin typeface="TH SarabunPSK" pitchFamily="34" charset="-34"/>
                  <a:cs typeface="TH SarabunPSK" pitchFamily="34" charset="-34"/>
                </a:rPr>
                <a:t>การบริหารจัดการ</a:t>
              </a:r>
              <a:r>
                <a:rPr lang="th-TH" b="1" dirty="0" smtClean="0">
                  <a:solidFill>
                    <a:prstClr val="black"/>
                  </a:solidFill>
                  <a:latin typeface="TH SarabunPSK" pitchFamily="34" charset="-34"/>
                  <a:cs typeface="TH SarabunPSK" pitchFamily="34" charset="-34"/>
                </a:rPr>
                <a:t>ระบบ กบ.ที่หน่วยเกี่ยวข้องรู้เท่าทันสถานการณ์</a:t>
              </a:r>
              <a:endParaRPr lang="en-US" b="1" dirty="0">
                <a:solidFill>
                  <a:prstClr val="black"/>
                </a:solidFill>
                <a:latin typeface="TH SarabunPSK" pitchFamily="34" charset="-34"/>
                <a:cs typeface="TH SarabunPSK" pitchFamily="34" charset="-34"/>
              </a:endParaRPr>
            </a:p>
          </p:txBody>
        </p:sp>
        <p:sp>
          <p:nvSpPr>
            <p:cNvPr id="12" name="Rectangle 11"/>
            <p:cNvSpPr/>
            <p:nvPr/>
          </p:nvSpPr>
          <p:spPr>
            <a:xfrm>
              <a:off x="7010400" y="4453880"/>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a:solidFill>
                    <a:prstClr val="black"/>
                  </a:solidFill>
                  <a:latin typeface="TH SarabunPSK" pitchFamily="34" charset="-34"/>
                  <a:cs typeface="TH SarabunPSK" pitchFamily="34" charset="-34"/>
                </a:rPr>
                <a:t>การบริหารจัดการระบบ กบ.ที่หน่วยเกี่ยวข้องรู้เท่าทันสถานการณ์</a:t>
              </a:r>
              <a:endParaRPr lang="en-US" b="1" dirty="0">
                <a:solidFill>
                  <a:prstClr val="black"/>
                </a:solidFill>
                <a:latin typeface="TH SarabunPSK" pitchFamily="34" charset="-34"/>
                <a:cs typeface="TH SarabunPSK" pitchFamily="34" charset="-34"/>
              </a:endParaRPr>
            </a:p>
          </p:txBody>
        </p:sp>
        <p:sp>
          <p:nvSpPr>
            <p:cNvPr id="14" name="Rectangle 13"/>
            <p:cNvSpPr/>
            <p:nvPr/>
          </p:nvSpPr>
          <p:spPr>
            <a:xfrm>
              <a:off x="245661" y="50132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เป้าหมายการพัฒนาเพื่อการก้าวสู่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15" name="Rectangle 14"/>
            <p:cNvSpPr/>
            <p:nvPr/>
          </p:nvSpPr>
          <p:spPr>
            <a:xfrm>
              <a:off x="245661" y="762000"/>
              <a:ext cx="1600200" cy="445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ทรัพยากรบุคคล</a:t>
              </a:r>
              <a:endParaRPr lang="en-US" b="1" dirty="0">
                <a:solidFill>
                  <a:prstClr val="black"/>
                </a:solidFill>
                <a:latin typeface="TH SarabunPSK" pitchFamily="34" charset="-34"/>
                <a:cs typeface="TH SarabunPSK" pitchFamily="34" charset="-34"/>
              </a:endParaRPr>
            </a:p>
          </p:txBody>
        </p:sp>
        <p:sp>
          <p:nvSpPr>
            <p:cNvPr id="16" name="Rectangle 15"/>
            <p:cNvSpPr/>
            <p:nvPr/>
          </p:nvSpPr>
          <p:spPr>
            <a:xfrm>
              <a:off x="228600" y="1295401"/>
              <a:ext cx="16002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ทรัพยากรความรู้</a:t>
              </a:r>
              <a:endParaRPr lang="en-US" b="1" dirty="0">
                <a:solidFill>
                  <a:prstClr val="black"/>
                </a:solidFill>
                <a:latin typeface="TH SarabunPSK" pitchFamily="34" charset="-34"/>
                <a:cs typeface="TH SarabunPSK" pitchFamily="34" charset="-34"/>
              </a:endParaRPr>
            </a:p>
          </p:txBody>
        </p:sp>
        <p:sp>
          <p:nvSpPr>
            <p:cNvPr id="17" name="Rectangle 16"/>
            <p:cNvSpPr/>
            <p:nvPr/>
          </p:nvSpPr>
          <p:spPr>
            <a:xfrm>
              <a:off x="245661" y="1791837"/>
              <a:ext cx="1600200" cy="41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 </a:t>
              </a:r>
              <a:r>
                <a:rPr lang="en-US" b="1" dirty="0" smtClean="0">
                  <a:solidFill>
                    <a:prstClr val="black"/>
                  </a:solidFill>
                  <a:latin typeface="TH SarabunPSK" pitchFamily="34" charset="-34"/>
                  <a:cs typeface="TH SarabunPSK" pitchFamily="34" charset="-34"/>
                </a:rPr>
                <a:t>ICT</a:t>
              </a:r>
              <a:endParaRPr lang="en-US" b="1" dirty="0">
                <a:solidFill>
                  <a:prstClr val="black"/>
                </a:solidFill>
                <a:latin typeface="TH SarabunPSK" pitchFamily="34" charset="-34"/>
                <a:cs typeface="TH SarabunPSK" pitchFamily="34" charset="-34"/>
              </a:endParaRPr>
            </a:p>
          </p:txBody>
        </p:sp>
        <p:sp>
          <p:nvSpPr>
            <p:cNvPr id="18" name="Rectangle 17"/>
            <p:cNvSpPr/>
            <p:nvPr/>
          </p:nvSpPr>
          <p:spPr>
            <a:xfrm>
              <a:off x="228600" y="2270077"/>
              <a:ext cx="1600200" cy="396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ทรัพยากรการเงิน</a:t>
              </a:r>
              <a:endParaRPr lang="en-US" b="1" dirty="0">
                <a:solidFill>
                  <a:prstClr val="black"/>
                </a:solidFill>
                <a:latin typeface="TH SarabunPSK" pitchFamily="34" charset="-34"/>
                <a:cs typeface="TH SarabunPSK" pitchFamily="34" charset="-34"/>
              </a:endParaRPr>
            </a:p>
          </p:txBody>
        </p:sp>
        <p:sp>
          <p:nvSpPr>
            <p:cNvPr id="19" name="Rectangle 18"/>
            <p:cNvSpPr/>
            <p:nvPr/>
          </p:nvSpPr>
          <p:spPr>
            <a:xfrm>
              <a:off x="249073" y="2728415"/>
              <a:ext cx="1600200" cy="4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วัฒนธรรมองค์กร</a:t>
              </a:r>
              <a:endParaRPr lang="en-US" b="1" dirty="0">
                <a:solidFill>
                  <a:prstClr val="black"/>
                </a:solidFill>
                <a:latin typeface="TH SarabunPSK" pitchFamily="34" charset="-34"/>
                <a:cs typeface="TH SarabunPSK" pitchFamily="34" charset="-34"/>
              </a:endParaRPr>
            </a:p>
          </p:txBody>
        </p:sp>
        <p:sp>
          <p:nvSpPr>
            <p:cNvPr id="20" name="Rectangle 19"/>
            <p:cNvSpPr/>
            <p:nvPr/>
          </p:nvSpPr>
          <p:spPr>
            <a:xfrm>
              <a:off x="228601" y="3253852"/>
              <a:ext cx="1600200" cy="479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โครงสร้างองค์กร</a:t>
              </a:r>
              <a:endParaRPr lang="en-US" b="1" dirty="0">
                <a:solidFill>
                  <a:prstClr val="black"/>
                </a:solidFill>
                <a:latin typeface="TH SarabunPSK" pitchFamily="34" charset="-34"/>
                <a:cs typeface="TH SarabunPSK" pitchFamily="34" charset="-34"/>
              </a:endParaRPr>
            </a:p>
          </p:txBody>
        </p:sp>
        <p:sp>
          <p:nvSpPr>
            <p:cNvPr id="21" name="Rectangle 20"/>
            <p:cNvSpPr/>
            <p:nvPr/>
          </p:nvSpPr>
          <p:spPr>
            <a:xfrm>
              <a:off x="216090" y="3791801"/>
              <a:ext cx="1600200" cy="475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ความผูกพันต่อองค์กร</a:t>
              </a:r>
              <a:endParaRPr lang="en-US" b="1" dirty="0">
                <a:solidFill>
                  <a:prstClr val="black"/>
                </a:solidFill>
                <a:latin typeface="TH SarabunPSK" pitchFamily="34" charset="-34"/>
                <a:cs typeface="TH SarabunPSK" pitchFamily="34" charset="-34"/>
              </a:endParaRPr>
            </a:p>
          </p:txBody>
        </p:sp>
        <p:sp>
          <p:nvSpPr>
            <p:cNvPr id="22" name="Rectangle 21"/>
            <p:cNvSpPr/>
            <p:nvPr/>
          </p:nvSpPr>
          <p:spPr>
            <a:xfrm>
              <a:off x="228600" y="43274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การสนับสนุนของฝ่ายบริหาร</a:t>
              </a:r>
              <a:endParaRPr lang="en-US" b="1" dirty="0">
                <a:solidFill>
                  <a:prstClr val="black"/>
                </a:solidFill>
                <a:latin typeface="TH SarabunPSK" pitchFamily="34" charset="-34"/>
                <a:cs typeface="TH SarabunPSK" pitchFamily="34" charset="-34"/>
              </a:endParaRPr>
            </a:p>
          </p:txBody>
        </p:sp>
        <p:sp>
          <p:nvSpPr>
            <p:cNvPr id="23" name="Rectangle 22"/>
            <p:cNvSpPr/>
            <p:nvPr/>
          </p:nvSpPr>
          <p:spPr>
            <a:xfrm>
              <a:off x="249073" y="56990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ภาวะผู้นำของฝ่ายบริหาร</a:t>
              </a:r>
              <a:endParaRPr lang="en-US" b="1" dirty="0">
                <a:solidFill>
                  <a:prstClr val="black"/>
                </a:solidFill>
                <a:latin typeface="TH SarabunPSK" pitchFamily="34" charset="-34"/>
                <a:cs typeface="TH SarabunPSK" pitchFamily="34" charset="-34"/>
              </a:endParaRPr>
            </a:p>
          </p:txBody>
        </p:sp>
        <p:cxnSp>
          <p:nvCxnSpPr>
            <p:cNvPr id="25" name="Straight Arrow Connector 24"/>
            <p:cNvCxnSpPr>
              <a:stCxn id="5" idx="6"/>
              <a:endCxn id="9" idx="1"/>
            </p:cNvCxnSpPr>
            <p:nvPr/>
          </p:nvCxnSpPr>
          <p:spPr>
            <a:xfrm flipV="1">
              <a:off x="6705600" y="1924064"/>
              <a:ext cx="304800" cy="165733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10" idx="1"/>
            </p:cNvCxnSpPr>
            <p:nvPr/>
          </p:nvCxnSpPr>
          <p:spPr>
            <a:xfrm flipV="1">
              <a:off x="6705600" y="2898268"/>
              <a:ext cx="304800" cy="68313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6"/>
              <a:endCxn id="11" idx="1"/>
            </p:cNvCxnSpPr>
            <p:nvPr/>
          </p:nvCxnSpPr>
          <p:spPr>
            <a:xfrm>
              <a:off x="6705600" y="3581400"/>
              <a:ext cx="304800" cy="31815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12" idx="1"/>
            </p:cNvCxnSpPr>
            <p:nvPr/>
          </p:nvCxnSpPr>
          <p:spPr>
            <a:xfrm>
              <a:off x="6705600" y="3581400"/>
              <a:ext cx="304800" cy="1329680"/>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6"/>
              <a:endCxn id="5" idx="2"/>
            </p:cNvCxnSpPr>
            <p:nvPr/>
          </p:nvCxnSpPr>
          <p:spPr>
            <a:xfrm flipV="1">
              <a:off x="4038600" y="3581400"/>
              <a:ext cx="381000" cy="68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5" idx="2"/>
            </p:cNvCxnSpPr>
            <p:nvPr/>
          </p:nvCxnSpPr>
          <p:spPr>
            <a:xfrm flipV="1">
              <a:off x="3962400" y="3581400"/>
              <a:ext cx="457200" cy="14546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6"/>
              <a:endCxn id="5" idx="2"/>
            </p:cNvCxnSpPr>
            <p:nvPr/>
          </p:nvCxnSpPr>
          <p:spPr>
            <a:xfrm>
              <a:off x="4038600" y="2140424"/>
              <a:ext cx="381000" cy="14409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15" idx="3"/>
            </p:cNvCxnSpPr>
            <p:nvPr/>
          </p:nvCxnSpPr>
          <p:spPr>
            <a:xfrm flipH="1" flipV="1">
              <a:off x="1845861" y="984915"/>
              <a:ext cx="440139" cy="115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16" idx="3"/>
            </p:cNvCxnSpPr>
            <p:nvPr/>
          </p:nvCxnSpPr>
          <p:spPr>
            <a:xfrm flipH="1" flipV="1">
              <a:off x="1828800" y="1524001"/>
              <a:ext cx="457200" cy="616423"/>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2"/>
              <a:endCxn id="17" idx="3"/>
            </p:cNvCxnSpPr>
            <p:nvPr/>
          </p:nvCxnSpPr>
          <p:spPr>
            <a:xfrm flipH="1" flipV="1">
              <a:off x="1845861" y="2000819"/>
              <a:ext cx="440139" cy="13960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2"/>
              <a:endCxn id="18" idx="3"/>
            </p:cNvCxnSpPr>
            <p:nvPr/>
          </p:nvCxnSpPr>
          <p:spPr>
            <a:xfrm flipH="1">
              <a:off x="1828800" y="2140424"/>
              <a:ext cx="457200" cy="3281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2"/>
              <a:endCxn id="19" idx="3"/>
            </p:cNvCxnSpPr>
            <p:nvPr/>
          </p:nvCxnSpPr>
          <p:spPr>
            <a:xfrm flipH="1" flipV="1">
              <a:off x="1849273" y="2964408"/>
              <a:ext cx="436727" cy="62381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2"/>
              <a:endCxn id="20" idx="3"/>
            </p:cNvCxnSpPr>
            <p:nvPr/>
          </p:nvCxnSpPr>
          <p:spPr>
            <a:xfrm flipH="1" flipV="1">
              <a:off x="1828801" y="3493826"/>
              <a:ext cx="457199" cy="9439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2"/>
              <a:endCxn id="21" idx="3"/>
            </p:cNvCxnSpPr>
            <p:nvPr/>
          </p:nvCxnSpPr>
          <p:spPr>
            <a:xfrm flipH="1">
              <a:off x="1816290" y="3588224"/>
              <a:ext cx="469710" cy="44127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2"/>
              <a:endCxn id="22" idx="3"/>
            </p:cNvCxnSpPr>
            <p:nvPr/>
          </p:nvCxnSpPr>
          <p:spPr>
            <a:xfrm flipH="1" flipV="1">
              <a:off x="1828800" y="4640239"/>
              <a:ext cx="381000" cy="39578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2"/>
              <a:endCxn id="14" idx="3"/>
            </p:cNvCxnSpPr>
            <p:nvPr/>
          </p:nvCxnSpPr>
          <p:spPr>
            <a:xfrm flipH="1">
              <a:off x="1845861" y="5036024"/>
              <a:ext cx="363939" cy="2900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2"/>
              <a:endCxn id="23" idx="3"/>
            </p:cNvCxnSpPr>
            <p:nvPr/>
          </p:nvCxnSpPr>
          <p:spPr>
            <a:xfrm flipH="1">
              <a:off x="1849273" y="5036024"/>
              <a:ext cx="360527" cy="9758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4" name="สี่เหลี่ยมผืนผ้า 15"/>
          <p:cNvSpPr/>
          <p:nvPr/>
        </p:nvSpPr>
        <p:spPr>
          <a:xfrm>
            <a:off x="76200" y="6281734"/>
            <a:ext cx="1931213" cy="500066"/>
          </a:xfrm>
          <a:prstGeom prst="rect">
            <a:avLst/>
          </a:prstGeom>
          <a:solidFill>
            <a:srgbClr val="0070C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ตัวชี้วัดปัจจัย ฯ</a:t>
            </a:r>
          </a:p>
        </p:txBody>
      </p:sp>
      <p:sp>
        <p:nvSpPr>
          <p:cNvPr id="45" name="สี่เหลี่ยมผืนผ้า 15"/>
          <p:cNvSpPr/>
          <p:nvPr/>
        </p:nvSpPr>
        <p:spPr>
          <a:xfrm>
            <a:off x="2209800" y="6281734"/>
            <a:ext cx="1931213" cy="500066"/>
          </a:xfrm>
          <a:prstGeom prst="rect">
            <a:avLst/>
          </a:prstGeom>
          <a:solidFill>
            <a:srgbClr val="00B05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ปัจจัยความสำเร็จ</a:t>
            </a:r>
          </a:p>
        </p:txBody>
      </p:sp>
      <p:sp>
        <p:nvSpPr>
          <p:cNvPr id="46" name="สี่เหลี่ยมผืนผ้า 15"/>
          <p:cNvSpPr/>
          <p:nvPr/>
        </p:nvSpPr>
        <p:spPr>
          <a:xfrm>
            <a:off x="6908611" y="6281734"/>
            <a:ext cx="2082990" cy="500066"/>
          </a:xfrm>
          <a:prstGeom prst="rect">
            <a:avLst/>
          </a:prstGeom>
          <a:solidFill>
            <a:srgbClr val="FF000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ตัวชี้วัดความสำเร็จ</a:t>
            </a:r>
          </a:p>
        </p:txBody>
      </p:sp>
      <p:sp>
        <p:nvSpPr>
          <p:cNvPr id="2" name="Rectangle 1"/>
          <p:cNvSpPr/>
          <p:nvPr/>
        </p:nvSpPr>
        <p:spPr>
          <a:xfrm>
            <a:off x="2209800" y="152401"/>
            <a:ext cx="6705601" cy="914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latin typeface="TH SarabunPSK" pitchFamily="34" charset="-34"/>
                <a:cs typeface="TH SarabunPSK" pitchFamily="34" charset="-34"/>
              </a:rPr>
              <a:t>โมเดลปัจจัยเชิงสาเหตุของการบริหารจัดการการระบบส่งกำลังบำรุงเพื่อการก้าวสู่ </a:t>
            </a:r>
            <a:r>
              <a:rPr lang="en-US" sz="2800" b="1" dirty="0" smtClean="0">
                <a:latin typeface="TH SarabunPSK" pitchFamily="34" charset="-34"/>
                <a:cs typeface="TH SarabunPSK" pitchFamily="34" charset="-34"/>
              </a:rPr>
              <a:t>NCAF</a:t>
            </a:r>
            <a:endParaRPr lang="en-US" sz="2800" b="1" dirty="0">
              <a:latin typeface="TH SarabunPSK" pitchFamily="34" charset="-34"/>
              <a:cs typeface="TH SarabunPSK" pitchFamily="34" charset="-34"/>
            </a:endParaRPr>
          </a:p>
        </p:txBody>
      </p:sp>
      <p:sp>
        <p:nvSpPr>
          <p:cNvPr id="48" name="Rectangle 47"/>
          <p:cNvSpPr/>
          <p:nvPr/>
        </p:nvSpPr>
        <p:spPr>
          <a:xfrm>
            <a:off x="7020272" y="5157192"/>
            <a:ext cx="1857233"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a:solidFill>
                  <a:prstClr val="black"/>
                </a:solidFill>
                <a:latin typeface="TH SarabunPSK" pitchFamily="34" charset="-34"/>
                <a:cs typeface="TH SarabunPSK" pitchFamily="34" charset="-34"/>
              </a:rPr>
              <a:t>การบริหารจัดการระบบ </a:t>
            </a:r>
            <a:r>
              <a:rPr lang="th-TH" b="1" dirty="0" smtClean="0">
                <a:solidFill>
                  <a:prstClr val="black"/>
                </a:solidFill>
                <a:latin typeface="TH SarabunPSK" pitchFamily="34" charset="-34"/>
                <a:cs typeface="TH SarabunPSK" pitchFamily="34" charset="-34"/>
              </a:rPr>
              <a:t>กบ.ที่มีการพัฒนารองรับ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cxnSp>
        <p:nvCxnSpPr>
          <p:cNvPr id="49" name="Straight Arrow Connector 48"/>
          <p:cNvCxnSpPr>
            <a:stCxn id="5" idx="6"/>
            <a:endCxn id="48" idx="1"/>
          </p:cNvCxnSpPr>
          <p:nvPr/>
        </p:nvCxnSpPr>
        <p:spPr>
          <a:xfrm>
            <a:off x="6705600" y="3276600"/>
            <a:ext cx="314672" cy="224063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941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690" y="76200"/>
            <a:ext cx="900411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133600" y="1158924"/>
            <a:ext cx="1981200" cy="423535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08610" y="1124745"/>
            <a:ext cx="2082990" cy="497125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0457" y="304800"/>
            <a:ext cx="1764543" cy="579119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6"/>
          <p:cNvGrpSpPr/>
          <p:nvPr/>
        </p:nvGrpSpPr>
        <p:grpSpPr>
          <a:xfrm>
            <a:off x="216090" y="457200"/>
            <a:ext cx="8699311" cy="5562600"/>
            <a:chOff x="216090" y="762000"/>
            <a:chExt cx="8699311" cy="5562600"/>
          </a:xfrm>
        </p:grpSpPr>
        <p:sp>
          <p:nvSpPr>
            <p:cNvPr id="5" name="Oval 4"/>
            <p:cNvSpPr/>
            <p:nvPr/>
          </p:nvSpPr>
          <p:spPr>
            <a:xfrm>
              <a:off x="4419600" y="2819400"/>
              <a:ext cx="2286000"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ความสำเร็จของ      การพัฒนาการพึ่งพาตนเองด้านเทคโนโลยีเพื่อการก้าวสู่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6" name="Oval 5"/>
            <p:cNvSpPr/>
            <p:nvPr/>
          </p:nvSpPr>
          <p:spPr>
            <a:xfrm>
              <a:off x="2286000" y="15376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ปัจจัยความสำเร็จด้านทรัพยากร</a:t>
              </a:r>
              <a:endParaRPr lang="en-US" b="1" dirty="0">
                <a:solidFill>
                  <a:prstClr val="black"/>
                </a:solidFill>
                <a:latin typeface="TH SarabunPSK" pitchFamily="34" charset="-34"/>
                <a:cs typeface="TH SarabunPSK" pitchFamily="34" charset="-34"/>
              </a:endParaRPr>
            </a:p>
          </p:txBody>
        </p:sp>
        <p:sp>
          <p:nvSpPr>
            <p:cNvPr id="7" name="Oval 6"/>
            <p:cNvSpPr/>
            <p:nvPr/>
          </p:nvSpPr>
          <p:spPr>
            <a:xfrm>
              <a:off x="2286000" y="29854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ปัจจัยความสำเร็จด้านสภาพแวดล้อม</a:t>
              </a:r>
              <a:endParaRPr lang="en-US" b="1" dirty="0">
                <a:solidFill>
                  <a:prstClr val="black"/>
                </a:solidFill>
                <a:latin typeface="TH SarabunPSK" pitchFamily="34" charset="-34"/>
                <a:cs typeface="TH SarabunPSK" pitchFamily="34" charset="-34"/>
              </a:endParaRPr>
            </a:p>
          </p:txBody>
        </p:sp>
        <p:sp>
          <p:nvSpPr>
            <p:cNvPr id="8" name="Oval 7"/>
            <p:cNvSpPr/>
            <p:nvPr/>
          </p:nvSpPr>
          <p:spPr>
            <a:xfrm>
              <a:off x="2209800" y="44332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ปัจจัยความสำเร็จด้านการบริหารจัดการ</a:t>
              </a:r>
              <a:endParaRPr lang="en-US" b="1" dirty="0">
                <a:solidFill>
                  <a:prstClr val="black"/>
                </a:solidFill>
                <a:latin typeface="TH SarabunPSK" pitchFamily="34" charset="-34"/>
                <a:cs typeface="TH SarabunPSK" pitchFamily="34" charset="-34"/>
              </a:endParaRPr>
            </a:p>
          </p:txBody>
        </p:sp>
        <p:sp>
          <p:nvSpPr>
            <p:cNvPr id="9" name="Rectangle 8"/>
            <p:cNvSpPr/>
            <p:nvPr/>
          </p:nvSpPr>
          <p:spPr>
            <a:xfrm>
              <a:off x="7010400" y="1501552"/>
              <a:ext cx="1905001" cy="638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การพัฒนาที่มีความร่วมมือกับหน่วยนอก ทอ.</a:t>
              </a:r>
              <a:endParaRPr lang="en-US" b="1" dirty="0">
                <a:solidFill>
                  <a:prstClr val="black"/>
                </a:solidFill>
                <a:latin typeface="TH SarabunPSK" pitchFamily="34" charset="-34"/>
                <a:cs typeface="TH SarabunPSK" pitchFamily="34" charset="-34"/>
              </a:endParaRPr>
            </a:p>
          </p:txBody>
        </p:sp>
        <p:sp>
          <p:nvSpPr>
            <p:cNvPr id="10" name="Rectangle 9"/>
            <p:cNvSpPr/>
            <p:nvPr/>
          </p:nvSpPr>
          <p:spPr>
            <a:xfrm>
              <a:off x="7010400" y="2221633"/>
              <a:ext cx="1879980" cy="639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smtClean="0">
                  <a:solidFill>
                    <a:prstClr val="black"/>
                  </a:solidFill>
                  <a:latin typeface="TH SarabunPSK" pitchFamily="34" charset="-34"/>
                  <a:cs typeface="TH SarabunPSK" pitchFamily="34" charset="-34"/>
                </a:rPr>
                <a:t>การพัฒนาที่มีการกำหนดความต้องการ</a:t>
              </a:r>
              <a:r>
                <a:rPr lang="en-US" b="1" dirty="0" smtClean="0">
                  <a:solidFill>
                    <a:prstClr val="black"/>
                  </a:solidFill>
                  <a:latin typeface="TH SarabunPSK" pitchFamily="34" charset="-34"/>
                  <a:cs typeface="TH SarabunPSK" pitchFamily="34" charset="-34"/>
                </a:rPr>
                <a:t> T</a:t>
              </a:r>
              <a:r>
                <a:rPr lang="th-TH" b="1" dirty="0" smtClean="0">
                  <a:solidFill>
                    <a:prstClr val="black"/>
                  </a:solidFill>
                  <a:latin typeface="TH SarabunPSK" pitchFamily="34" charset="-34"/>
                  <a:cs typeface="TH SarabunPSK" pitchFamily="34" charset="-34"/>
                </a:rPr>
                <a:t> </a:t>
              </a:r>
              <a:endParaRPr lang="en-US" b="1" dirty="0">
                <a:solidFill>
                  <a:prstClr val="black"/>
                </a:solidFill>
                <a:latin typeface="TH SarabunPSK" pitchFamily="34" charset="-34"/>
                <a:cs typeface="TH SarabunPSK" pitchFamily="34" charset="-34"/>
              </a:endParaRPr>
            </a:p>
          </p:txBody>
        </p:sp>
        <p:sp>
          <p:nvSpPr>
            <p:cNvPr id="11" name="Rectangle 10"/>
            <p:cNvSpPr/>
            <p:nvPr/>
          </p:nvSpPr>
          <p:spPr>
            <a:xfrm>
              <a:off x="7010400" y="2941713"/>
              <a:ext cx="1879980" cy="646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smtClean="0">
                  <a:solidFill>
                    <a:prstClr val="black"/>
                  </a:solidFill>
                  <a:latin typeface="TH SarabunPSK" pitchFamily="34" charset="-34"/>
                  <a:cs typeface="TH SarabunPSK" pitchFamily="34" charset="-34"/>
                </a:rPr>
                <a:t>การพัฒนาที่มีการกำหนดนโยบายพัฒนา</a:t>
              </a:r>
              <a:r>
                <a:rPr lang="en-US" b="1" dirty="0" smtClean="0">
                  <a:solidFill>
                    <a:prstClr val="black"/>
                  </a:solidFill>
                  <a:latin typeface="TH SarabunPSK" pitchFamily="34" charset="-34"/>
                  <a:cs typeface="TH SarabunPSK" pitchFamily="34" charset="-34"/>
                </a:rPr>
                <a:t> T</a:t>
              </a:r>
              <a:endParaRPr lang="en-US" b="1" dirty="0">
                <a:solidFill>
                  <a:prstClr val="black"/>
                </a:solidFill>
                <a:latin typeface="TH SarabunPSK" pitchFamily="34" charset="-34"/>
                <a:cs typeface="TH SarabunPSK" pitchFamily="34" charset="-34"/>
              </a:endParaRPr>
            </a:p>
          </p:txBody>
        </p:sp>
        <p:sp>
          <p:nvSpPr>
            <p:cNvPr id="12" name="Rectangle 11"/>
            <p:cNvSpPr/>
            <p:nvPr/>
          </p:nvSpPr>
          <p:spPr>
            <a:xfrm>
              <a:off x="7010400" y="3661792"/>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smtClean="0">
                  <a:solidFill>
                    <a:prstClr val="black"/>
                  </a:solidFill>
                  <a:latin typeface="TH SarabunPSK" pitchFamily="34" charset="-34"/>
                  <a:cs typeface="TH SarabunPSK" pitchFamily="34" charset="-34"/>
                </a:rPr>
                <a:t>การพัฒนาที่ทำให้ระบบการศึกษาของ ทอ.เน้นการคิดสร้างสรรค์</a:t>
              </a:r>
              <a:endParaRPr lang="en-US" b="1" dirty="0">
                <a:solidFill>
                  <a:prstClr val="black"/>
                </a:solidFill>
                <a:latin typeface="TH SarabunPSK" pitchFamily="34" charset="-34"/>
                <a:cs typeface="TH SarabunPSK" pitchFamily="34" charset="-34"/>
              </a:endParaRPr>
            </a:p>
          </p:txBody>
        </p:sp>
        <p:sp>
          <p:nvSpPr>
            <p:cNvPr id="14" name="Rectangle 13"/>
            <p:cNvSpPr/>
            <p:nvPr/>
          </p:nvSpPr>
          <p:spPr>
            <a:xfrm>
              <a:off x="245661" y="50132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เป้าหมายการพัฒนาเพื่อการก้าวสู่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15" name="Rectangle 14"/>
            <p:cNvSpPr/>
            <p:nvPr/>
          </p:nvSpPr>
          <p:spPr>
            <a:xfrm>
              <a:off x="245661" y="762000"/>
              <a:ext cx="1600200" cy="445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ทรัพยากรบุคคล</a:t>
              </a:r>
              <a:endParaRPr lang="en-US" b="1" dirty="0">
                <a:solidFill>
                  <a:prstClr val="black"/>
                </a:solidFill>
                <a:latin typeface="TH SarabunPSK" pitchFamily="34" charset="-34"/>
                <a:cs typeface="TH SarabunPSK" pitchFamily="34" charset="-34"/>
              </a:endParaRPr>
            </a:p>
          </p:txBody>
        </p:sp>
        <p:sp>
          <p:nvSpPr>
            <p:cNvPr id="16" name="Rectangle 15"/>
            <p:cNvSpPr/>
            <p:nvPr/>
          </p:nvSpPr>
          <p:spPr>
            <a:xfrm>
              <a:off x="228600" y="1295401"/>
              <a:ext cx="16002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ทรัพยากรความรู้</a:t>
              </a:r>
              <a:endParaRPr lang="en-US" b="1" dirty="0">
                <a:solidFill>
                  <a:prstClr val="black"/>
                </a:solidFill>
                <a:latin typeface="TH SarabunPSK" pitchFamily="34" charset="-34"/>
                <a:cs typeface="TH SarabunPSK" pitchFamily="34" charset="-34"/>
              </a:endParaRPr>
            </a:p>
          </p:txBody>
        </p:sp>
        <p:sp>
          <p:nvSpPr>
            <p:cNvPr id="17" name="Rectangle 16"/>
            <p:cNvSpPr/>
            <p:nvPr/>
          </p:nvSpPr>
          <p:spPr>
            <a:xfrm>
              <a:off x="245661" y="1791837"/>
              <a:ext cx="1600200" cy="41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 </a:t>
              </a:r>
              <a:r>
                <a:rPr lang="en-US" b="1" dirty="0" smtClean="0">
                  <a:solidFill>
                    <a:prstClr val="black"/>
                  </a:solidFill>
                  <a:latin typeface="TH SarabunPSK" pitchFamily="34" charset="-34"/>
                  <a:cs typeface="TH SarabunPSK" pitchFamily="34" charset="-34"/>
                </a:rPr>
                <a:t>ICT</a:t>
              </a:r>
              <a:endParaRPr lang="en-US" b="1" dirty="0">
                <a:solidFill>
                  <a:prstClr val="black"/>
                </a:solidFill>
                <a:latin typeface="TH SarabunPSK" pitchFamily="34" charset="-34"/>
                <a:cs typeface="TH SarabunPSK" pitchFamily="34" charset="-34"/>
              </a:endParaRPr>
            </a:p>
          </p:txBody>
        </p:sp>
        <p:sp>
          <p:nvSpPr>
            <p:cNvPr id="18" name="Rectangle 17"/>
            <p:cNvSpPr/>
            <p:nvPr/>
          </p:nvSpPr>
          <p:spPr>
            <a:xfrm>
              <a:off x="228600" y="2270077"/>
              <a:ext cx="1600200" cy="396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ทรัพยากรการเงิน</a:t>
              </a:r>
              <a:endParaRPr lang="en-US" b="1" dirty="0">
                <a:solidFill>
                  <a:prstClr val="black"/>
                </a:solidFill>
                <a:latin typeface="TH SarabunPSK" pitchFamily="34" charset="-34"/>
                <a:cs typeface="TH SarabunPSK" pitchFamily="34" charset="-34"/>
              </a:endParaRPr>
            </a:p>
          </p:txBody>
        </p:sp>
        <p:sp>
          <p:nvSpPr>
            <p:cNvPr id="19" name="Rectangle 18"/>
            <p:cNvSpPr/>
            <p:nvPr/>
          </p:nvSpPr>
          <p:spPr>
            <a:xfrm>
              <a:off x="249073" y="2728415"/>
              <a:ext cx="1600200" cy="4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วัฒนธรรมองค์กร</a:t>
              </a:r>
              <a:endParaRPr lang="en-US" b="1" dirty="0">
                <a:solidFill>
                  <a:prstClr val="black"/>
                </a:solidFill>
                <a:latin typeface="TH SarabunPSK" pitchFamily="34" charset="-34"/>
                <a:cs typeface="TH SarabunPSK" pitchFamily="34" charset="-34"/>
              </a:endParaRPr>
            </a:p>
          </p:txBody>
        </p:sp>
        <p:sp>
          <p:nvSpPr>
            <p:cNvPr id="20" name="Rectangle 19"/>
            <p:cNvSpPr/>
            <p:nvPr/>
          </p:nvSpPr>
          <p:spPr>
            <a:xfrm>
              <a:off x="228601" y="3253852"/>
              <a:ext cx="1600200" cy="479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โครงสร้างองค์กร</a:t>
              </a:r>
              <a:endParaRPr lang="en-US" b="1" dirty="0">
                <a:solidFill>
                  <a:prstClr val="black"/>
                </a:solidFill>
                <a:latin typeface="TH SarabunPSK" pitchFamily="34" charset="-34"/>
                <a:cs typeface="TH SarabunPSK" pitchFamily="34" charset="-34"/>
              </a:endParaRPr>
            </a:p>
          </p:txBody>
        </p:sp>
        <p:sp>
          <p:nvSpPr>
            <p:cNvPr id="21" name="Rectangle 20"/>
            <p:cNvSpPr/>
            <p:nvPr/>
          </p:nvSpPr>
          <p:spPr>
            <a:xfrm>
              <a:off x="216090" y="3791801"/>
              <a:ext cx="1600200" cy="475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ความผูกพันต่อองค์กร</a:t>
              </a:r>
              <a:endParaRPr lang="en-US" b="1" dirty="0">
                <a:solidFill>
                  <a:prstClr val="black"/>
                </a:solidFill>
                <a:latin typeface="TH SarabunPSK" pitchFamily="34" charset="-34"/>
                <a:cs typeface="TH SarabunPSK" pitchFamily="34" charset="-34"/>
              </a:endParaRPr>
            </a:p>
          </p:txBody>
        </p:sp>
        <p:sp>
          <p:nvSpPr>
            <p:cNvPr id="22" name="Rectangle 21"/>
            <p:cNvSpPr/>
            <p:nvPr/>
          </p:nvSpPr>
          <p:spPr>
            <a:xfrm>
              <a:off x="228600" y="43274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การสนับสนุนของฝ่ายบริหาร</a:t>
              </a:r>
              <a:endParaRPr lang="en-US" b="1" dirty="0">
                <a:solidFill>
                  <a:prstClr val="black"/>
                </a:solidFill>
                <a:latin typeface="TH SarabunPSK" pitchFamily="34" charset="-34"/>
                <a:cs typeface="TH SarabunPSK" pitchFamily="34" charset="-34"/>
              </a:endParaRPr>
            </a:p>
          </p:txBody>
        </p:sp>
        <p:sp>
          <p:nvSpPr>
            <p:cNvPr id="23" name="Rectangle 22"/>
            <p:cNvSpPr/>
            <p:nvPr/>
          </p:nvSpPr>
          <p:spPr>
            <a:xfrm>
              <a:off x="249073" y="56990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ภาวะผู้นำของฝ่ายบริหาร</a:t>
              </a:r>
              <a:endParaRPr lang="en-US" b="1" dirty="0">
                <a:solidFill>
                  <a:prstClr val="black"/>
                </a:solidFill>
                <a:latin typeface="TH SarabunPSK" pitchFamily="34" charset="-34"/>
                <a:cs typeface="TH SarabunPSK" pitchFamily="34" charset="-34"/>
              </a:endParaRPr>
            </a:p>
          </p:txBody>
        </p:sp>
        <p:cxnSp>
          <p:nvCxnSpPr>
            <p:cNvPr id="25" name="Straight Arrow Connector 24"/>
            <p:cNvCxnSpPr>
              <a:stCxn id="5" idx="6"/>
              <a:endCxn id="9" idx="1"/>
            </p:cNvCxnSpPr>
            <p:nvPr/>
          </p:nvCxnSpPr>
          <p:spPr>
            <a:xfrm flipV="1">
              <a:off x="6705600" y="1820988"/>
              <a:ext cx="304800" cy="176041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10" idx="1"/>
            </p:cNvCxnSpPr>
            <p:nvPr/>
          </p:nvCxnSpPr>
          <p:spPr>
            <a:xfrm flipV="1">
              <a:off x="6705600" y="2541273"/>
              <a:ext cx="304800" cy="104012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6"/>
              <a:endCxn id="11" idx="1"/>
            </p:cNvCxnSpPr>
            <p:nvPr/>
          </p:nvCxnSpPr>
          <p:spPr>
            <a:xfrm flipV="1">
              <a:off x="6705600" y="3264969"/>
              <a:ext cx="304800" cy="316431"/>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12" idx="1"/>
            </p:cNvCxnSpPr>
            <p:nvPr/>
          </p:nvCxnSpPr>
          <p:spPr>
            <a:xfrm>
              <a:off x="6705600" y="3581400"/>
              <a:ext cx="304800" cy="53759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6"/>
              <a:endCxn id="5" idx="2"/>
            </p:cNvCxnSpPr>
            <p:nvPr/>
          </p:nvCxnSpPr>
          <p:spPr>
            <a:xfrm flipV="1">
              <a:off x="4038600" y="3581400"/>
              <a:ext cx="381000" cy="68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5" idx="2"/>
            </p:cNvCxnSpPr>
            <p:nvPr/>
          </p:nvCxnSpPr>
          <p:spPr>
            <a:xfrm flipV="1">
              <a:off x="3962400" y="3581400"/>
              <a:ext cx="457200" cy="14546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6"/>
              <a:endCxn id="5" idx="2"/>
            </p:cNvCxnSpPr>
            <p:nvPr/>
          </p:nvCxnSpPr>
          <p:spPr>
            <a:xfrm>
              <a:off x="4038600" y="2140424"/>
              <a:ext cx="381000" cy="14409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15" idx="3"/>
            </p:cNvCxnSpPr>
            <p:nvPr/>
          </p:nvCxnSpPr>
          <p:spPr>
            <a:xfrm flipH="1" flipV="1">
              <a:off x="1845861" y="984915"/>
              <a:ext cx="440139" cy="115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16" idx="3"/>
            </p:cNvCxnSpPr>
            <p:nvPr/>
          </p:nvCxnSpPr>
          <p:spPr>
            <a:xfrm flipH="1" flipV="1">
              <a:off x="1828800" y="1524001"/>
              <a:ext cx="457200" cy="616423"/>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2"/>
              <a:endCxn id="17" idx="3"/>
            </p:cNvCxnSpPr>
            <p:nvPr/>
          </p:nvCxnSpPr>
          <p:spPr>
            <a:xfrm flipH="1" flipV="1">
              <a:off x="1845861" y="2000819"/>
              <a:ext cx="440139" cy="13960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2"/>
              <a:endCxn id="18" idx="3"/>
            </p:cNvCxnSpPr>
            <p:nvPr/>
          </p:nvCxnSpPr>
          <p:spPr>
            <a:xfrm flipH="1">
              <a:off x="1828800" y="2140424"/>
              <a:ext cx="457200" cy="3281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2"/>
              <a:endCxn id="19" idx="3"/>
            </p:cNvCxnSpPr>
            <p:nvPr/>
          </p:nvCxnSpPr>
          <p:spPr>
            <a:xfrm flipH="1" flipV="1">
              <a:off x="1849273" y="2964408"/>
              <a:ext cx="436727" cy="62381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2"/>
              <a:endCxn id="20" idx="3"/>
            </p:cNvCxnSpPr>
            <p:nvPr/>
          </p:nvCxnSpPr>
          <p:spPr>
            <a:xfrm flipH="1" flipV="1">
              <a:off x="1828801" y="3493826"/>
              <a:ext cx="457199" cy="9439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2"/>
              <a:endCxn id="21" idx="3"/>
            </p:cNvCxnSpPr>
            <p:nvPr/>
          </p:nvCxnSpPr>
          <p:spPr>
            <a:xfrm flipH="1">
              <a:off x="1816290" y="3588224"/>
              <a:ext cx="469710" cy="44127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2"/>
              <a:endCxn id="22" idx="3"/>
            </p:cNvCxnSpPr>
            <p:nvPr/>
          </p:nvCxnSpPr>
          <p:spPr>
            <a:xfrm flipH="1" flipV="1">
              <a:off x="1828800" y="4640239"/>
              <a:ext cx="381000" cy="39578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2"/>
              <a:endCxn id="14" idx="3"/>
            </p:cNvCxnSpPr>
            <p:nvPr/>
          </p:nvCxnSpPr>
          <p:spPr>
            <a:xfrm flipH="1">
              <a:off x="1845861" y="5036024"/>
              <a:ext cx="363939" cy="2900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2"/>
              <a:endCxn id="23" idx="3"/>
            </p:cNvCxnSpPr>
            <p:nvPr/>
          </p:nvCxnSpPr>
          <p:spPr>
            <a:xfrm flipH="1">
              <a:off x="1849273" y="5036024"/>
              <a:ext cx="360527" cy="9758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4" name="สี่เหลี่ยมผืนผ้า 15"/>
          <p:cNvSpPr/>
          <p:nvPr/>
        </p:nvSpPr>
        <p:spPr>
          <a:xfrm>
            <a:off x="76200" y="6281734"/>
            <a:ext cx="1931213" cy="500066"/>
          </a:xfrm>
          <a:prstGeom prst="rect">
            <a:avLst/>
          </a:prstGeom>
          <a:solidFill>
            <a:srgbClr val="0070C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ตัวชี้วัดปัจจัย ฯ</a:t>
            </a:r>
          </a:p>
        </p:txBody>
      </p:sp>
      <p:sp>
        <p:nvSpPr>
          <p:cNvPr id="45" name="สี่เหลี่ยมผืนผ้า 15"/>
          <p:cNvSpPr/>
          <p:nvPr/>
        </p:nvSpPr>
        <p:spPr>
          <a:xfrm>
            <a:off x="2209800" y="6281734"/>
            <a:ext cx="1931213" cy="500066"/>
          </a:xfrm>
          <a:prstGeom prst="rect">
            <a:avLst/>
          </a:prstGeom>
          <a:solidFill>
            <a:srgbClr val="00B05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ปัจจัยความสำเร็จ</a:t>
            </a:r>
          </a:p>
        </p:txBody>
      </p:sp>
      <p:sp>
        <p:nvSpPr>
          <p:cNvPr id="46" name="สี่เหลี่ยมผืนผ้า 15"/>
          <p:cNvSpPr/>
          <p:nvPr/>
        </p:nvSpPr>
        <p:spPr>
          <a:xfrm>
            <a:off x="6908611" y="6281734"/>
            <a:ext cx="2082990" cy="500066"/>
          </a:xfrm>
          <a:prstGeom prst="rect">
            <a:avLst/>
          </a:prstGeom>
          <a:solidFill>
            <a:srgbClr val="FF000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ตัวชี้วัดความสำเร็จ</a:t>
            </a:r>
          </a:p>
        </p:txBody>
      </p:sp>
      <p:sp>
        <p:nvSpPr>
          <p:cNvPr id="2" name="Rectangle 1"/>
          <p:cNvSpPr/>
          <p:nvPr/>
        </p:nvSpPr>
        <p:spPr>
          <a:xfrm>
            <a:off x="2209800" y="152401"/>
            <a:ext cx="6705601" cy="914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latin typeface="TH SarabunPSK" pitchFamily="34" charset="-34"/>
                <a:cs typeface="TH SarabunPSK" pitchFamily="34" charset="-34"/>
              </a:rPr>
              <a:t>โมเดลปัจจัยเชิงสาเหตุของการพัฒนาการพึ่งพาตนองด้านเทคโนโลยีเพื่อการก้าวสู่ </a:t>
            </a:r>
            <a:r>
              <a:rPr lang="en-US" sz="2800" b="1" dirty="0" smtClean="0">
                <a:latin typeface="TH SarabunPSK" pitchFamily="34" charset="-34"/>
                <a:cs typeface="TH SarabunPSK" pitchFamily="34" charset="-34"/>
              </a:rPr>
              <a:t>NCAF</a:t>
            </a:r>
            <a:endParaRPr lang="en-US" sz="2800" b="1" dirty="0">
              <a:latin typeface="TH SarabunPSK" pitchFamily="34" charset="-34"/>
              <a:cs typeface="TH SarabunPSK" pitchFamily="34" charset="-34"/>
            </a:endParaRPr>
          </a:p>
        </p:txBody>
      </p:sp>
      <p:sp>
        <p:nvSpPr>
          <p:cNvPr id="48" name="Rectangle 47"/>
          <p:cNvSpPr/>
          <p:nvPr/>
        </p:nvSpPr>
        <p:spPr>
          <a:xfrm>
            <a:off x="7020272" y="4365104"/>
            <a:ext cx="1857233" cy="813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smtClean="0">
                <a:solidFill>
                  <a:prstClr val="black"/>
                </a:solidFill>
                <a:latin typeface="TH SarabunPSK" pitchFamily="34" charset="-34"/>
                <a:cs typeface="TH SarabunPSK" pitchFamily="34" charset="-34"/>
              </a:rPr>
              <a:t>การพัฒนาที่สร้างค่านิยมและความเชื่อที่มุ่งเน้นการพัฒนา </a:t>
            </a:r>
            <a:r>
              <a:rPr lang="en-US" b="1" dirty="0" smtClean="0">
                <a:solidFill>
                  <a:prstClr val="black"/>
                </a:solidFill>
                <a:latin typeface="TH SarabunPSK" pitchFamily="34" charset="-34"/>
                <a:cs typeface="TH SarabunPSK" pitchFamily="34" charset="-34"/>
              </a:rPr>
              <a:t>T</a:t>
            </a:r>
            <a:endParaRPr lang="en-US" b="1" dirty="0">
              <a:solidFill>
                <a:prstClr val="black"/>
              </a:solidFill>
              <a:latin typeface="TH SarabunPSK" pitchFamily="34" charset="-34"/>
              <a:cs typeface="TH SarabunPSK" pitchFamily="34" charset="-34"/>
            </a:endParaRPr>
          </a:p>
        </p:txBody>
      </p:sp>
      <p:cxnSp>
        <p:nvCxnSpPr>
          <p:cNvPr id="49" name="Straight Arrow Connector 48"/>
          <p:cNvCxnSpPr>
            <a:stCxn id="5" idx="6"/>
            <a:endCxn id="48" idx="1"/>
          </p:cNvCxnSpPr>
          <p:nvPr/>
        </p:nvCxnSpPr>
        <p:spPr>
          <a:xfrm>
            <a:off x="6705600" y="3276600"/>
            <a:ext cx="314672" cy="149507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020272" y="5229200"/>
            <a:ext cx="1857233" cy="813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b="1" dirty="0" smtClean="0">
                <a:solidFill>
                  <a:prstClr val="black"/>
                </a:solidFill>
                <a:latin typeface="TH SarabunPSK" pitchFamily="34" charset="-34"/>
                <a:cs typeface="TH SarabunPSK" pitchFamily="34" charset="-34"/>
              </a:rPr>
              <a:t>การพัฒนาที่สร้างการพึ่งพาตนเองด้าน </a:t>
            </a:r>
            <a:r>
              <a:rPr lang="en-US" b="1" dirty="0" smtClean="0">
                <a:solidFill>
                  <a:prstClr val="black"/>
                </a:solidFill>
                <a:latin typeface="TH SarabunPSK" pitchFamily="34" charset="-34"/>
                <a:cs typeface="TH SarabunPSK" pitchFamily="34" charset="-34"/>
              </a:rPr>
              <a:t>T</a:t>
            </a:r>
            <a:r>
              <a:rPr lang="th-TH" b="1" dirty="0" smtClean="0">
                <a:solidFill>
                  <a:prstClr val="black"/>
                </a:solidFill>
                <a:latin typeface="TH SarabunPSK" pitchFamily="34" charset="-34"/>
                <a:cs typeface="TH SarabunPSK" pitchFamily="34" charset="-34"/>
              </a:rPr>
              <a:t> รองรับ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cxnSp>
        <p:nvCxnSpPr>
          <p:cNvPr id="57" name="Straight Arrow Connector 56"/>
          <p:cNvCxnSpPr>
            <a:endCxn id="52" idx="1"/>
          </p:cNvCxnSpPr>
          <p:nvPr/>
        </p:nvCxnSpPr>
        <p:spPr>
          <a:xfrm>
            <a:off x="6705600" y="3276600"/>
            <a:ext cx="314672" cy="235917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77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400" b="1" dirty="0" smtClean="0">
                <a:solidFill>
                  <a:prstClr val="white"/>
                </a:solidFill>
                <a:latin typeface="TH SarabunPSK" pitchFamily="34" charset="-34"/>
                <a:cs typeface="TH SarabunPSK" pitchFamily="34" charset="-34"/>
              </a:rPr>
              <a:t>ความเป็นมา</a:t>
            </a:r>
            <a:endParaRPr lang="en-US" sz="4400" b="1" dirty="0">
              <a:solidFill>
                <a:prstClr val="white"/>
              </a:solidFill>
              <a:latin typeface="TH SarabunPSK" pitchFamily="34" charset="-34"/>
              <a:cs typeface="TH SarabunPSK" pitchFamily="34" charset="-34"/>
            </a:endParaRPr>
          </a:p>
        </p:txBody>
      </p:sp>
      <p:sp>
        <p:nvSpPr>
          <p:cNvPr id="5" name="Rounded Rectangle 4"/>
          <p:cNvSpPr/>
          <p:nvPr/>
        </p:nvSpPr>
        <p:spPr>
          <a:xfrm>
            <a:off x="249382"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buFont typeface="Wingdings" pitchFamily="2" charset="2"/>
              <a:buChar char="q"/>
              <a:tabLst>
                <a:tab pos="228600" algn="l"/>
                <a:tab pos="514350" algn="l"/>
                <a:tab pos="914400" algn="l"/>
                <a:tab pos="1485900" algn="l"/>
                <a:tab pos="1714500" algn="l"/>
              </a:tabLst>
            </a:pPr>
            <a:r>
              <a:rPr lang="th-TH" sz="4400" b="1" spc="-50" dirty="0" smtClean="0">
                <a:solidFill>
                  <a:prstClr val="black"/>
                </a:solidFill>
                <a:latin typeface="TH SarabunPSK" pitchFamily="34" charset="-34"/>
                <a:ea typeface="Cordia New"/>
                <a:cs typeface="TH SarabunPSK" pitchFamily="34" charset="-34"/>
              </a:rPr>
              <a:t>การขับเคลื่อนยุทธศาสตร์จากข้อค้นพบ</a:t>
            </a:r>
            <a:r>
              <a:rPr lang="en-US" sz="4400" b="1" spc="-50" dirty="0" smtClean="0">
                <a:solidFill>
                  <a:prstClr val="black"/>
                </a:solidFill>
                <a:latin typeface="TH SarabunPSK" pitchFamily="34" charset="-34"/>
                <a:ea typeface="Cordia New"/>
                <a:cs typeface="TH SarabunPSK" pitchFamily="34" charset="-34"/>
              </a:rPr>
              <a:t> </a:t>
            </a:r>
            <a:r>
              <a:rPr lang="th-TH" sz="4400" b="1" spc="-50" dirty="0" smtClean="0">
                <a:solidFill>
                  <a:prstClr val="black"/>
                </a:solidFill>
                <a:latin typeface="TH SarabunPSK" pitchFamily="34" charset="-34"/>
                <a:ea typeface="Cordia New"/>
                <a:cs typeface="TH SarabunPSK" pitchFamily="34" charset="-34"/>
              </a:rPr>
              <a:t>ปี </a:t>
            </a:r>
            <a:r>
              <a:rPr lang="en-US" sz="4400" b="1" spc="-50" dirty="0" smtClean="0">
                <a:solidFill>
                  <a:prstClr val="black"/>
                </a:solidFill>
                <a:latin typeface="TH SarabunPSK" pitchFamily="34" charset="-34"/>
                <a:ea typeface="Cordia New"/>
                <a:cs typeface="TH SarabunPSK" pitchFamily="34" charset="-34"/>
              </a:rPr>
              <a:t>56</a:t>
            </a:r>
            <a:endParaRPr lang="th-TH" sz="4400" b="1" spc="-50" dirty="0" smtClean="0">
              <a:solidFill>
                <a:prstClr val="black"/>
              </a:solidFill>
              <a:latin typeface="TH SarabunPSK" pitchFamily="34" charset="-34"/>
              <a:ea typeface="Cordia New"/>
              <a:cs typeface="TH SarabunPSK" pitchFamily="34" charset="-34"/>
            </a:endParaRPr>
          </a:p>
          <a:p>
            <a:pPr marL="514350" lvl="0" indent="-514350" algn="thaiDist">
              <a:buFontTx/>
              <a:buAutoNum type="arabicPeriod"/>
              <a:tabLst>
                <a:tab pos="228600" algn="l"/>
                <a:tab pos="514350" algn="l"/>
                <a:tab pos="914400" algn="l"/>
                <a:tab pos="1485900" algn="l"/>
                <a:tab pos="1714500" algn="l"/>
              </a:tabLst>
            </a:pPr>
            <a:r>
              <a:rPr lang="th-TH" sz="4400" b="1" dirty="0" smtClean="0">
                <a:solidFill>
                  <a:prstClr val="black"/>
                </a:solidFill>
                <a:latin typeface="TH SarabunPSK" pitchFamily="34" charset="-34"/>
                <a:ea typeface="Cordia New"/>
                <a:cs typeface="TH SarabunPSK" pitchFamily="34" charset="-34"/>
              </a:rPr>
              <a:t>ปรับตัวชี้วัดการเสริมสร้างนภานุภาพของแผน</a:t>
            </a:r>
            <a:r>
              <a:rPr lang="th-TH" sz="4400" b="1" dirty="0">
                <a:solidFill>
                  <a:prstClr val="black"/>
                </a:solidFill>
                <a:latin typeface="TH SarabunPSK" pitchFamily="34" charset="-34"/>
                <a:ea typeface="Cordia New"/>
                <a:cs typeface="TH SarabunPSK" pitchFamily="34" charset="-34"/>
              </a:rPr>
              <a:t>แม่บท ทอ. </a:t>
            </a:r>
            <a:r>
              <a:rPr lang="en-US" sz="4400" b="1" dirty="0">
                <a:solidFill>
                  <a:prstClr val="black"/>
                </a:solidFill>
                <a:latin typeface="TH SarabunPSK" pitchFamily="34" charset="-34"/>
                <a:ea typeface="Cordia New"/>
                <a:cs typeface="TH SarabunPSK" pitchFamily="34" charset="-34"/>
              </a:rPr>
              <a:t>57 - 60</a:t>
            </a:r>
            <a:r>
              <a:rPr lang="th-TH" sz="4400" b="1" dirty="0">
                <a:solidFill>
                  <a:prstClr val="black"/>
                </a:solidFill>
                <a:latin typeface="TH SarabunPSK" pitchFamily="34" charset="-34"/>
                <a:ea typeface="Cordia New"/>
                <a:cs typeface="TH SarabunPSK" pitchFamily="34" charset="-34"/>
              </a:rPr>
              <a:t>  </a:t>
            </a:r>
            <a:r>
              <a:rPr lang="en-US" sz="4400" b="1" dirty="0">
                <a:solidFill>
                  <a:prstClr val="black"/>
                </a:solidFill>
                <a:latin typeface="TH SarabunPSK" pitchFamily="34" charset="-34"/>
                <a:ea typeface="Cordia New"/>
                <a:cs typeface="TH SarabunPSK" pitchFamily="34" charset="-34"/>
              </a:rPr>
              <a:t> </a:t>
            </a:r>
            <a:endParaRPr lang="th-TH" sz="4400" b="1" dirty="0">
              <a:solidFill>
                <a:prstClr val="black"/>
              </a:solidFill>
              <a:latin typeface="TH SarabunPSK" pitchFamily="34" charset="-34"/>
              <a:ea typeface="Cordia New"/>
              <a:cs typeface="TH SarabunPSK" pitchFamily="34" charset="-34"/>
            </a:endParaRPr>
          </a:p>
          <a:p>
            <a:pPr marL="514350" lvl="0" indent="-514350" algn="thaiDist">
              <a:buFontTx/>
              <a:buAutoNum type="arabicPeriod"/>
              <a:tabLst>
                <a:tab pos="228600" algn="l"/>
                <a:tab pos="514350" algn="l"/>
                <a:tab pos="914400" algn="l"/>
                <a:tab pos="1485900" algn="l"/>
                <a:tab pos="1714500" algn="l"/>
              </a:tabLst>
            </a:pPr>
            <a:r>
              <a:rPr lang="th-TH" sz="4400" b="1" dirty="0" smtClean="0">
                <a:solidFill>
                  <a:prstClr val="black"/>
                </a:solidFill>
                <a:latin typeface="TH SarabunPSK" pitchFamily="34" charset="-34"/>
                <a:ea typeface="Calibri"/>
                <a:cs typeface="TH SarabunPSK" pitchFamily="34" charset="-34"/>
              </a:rPr>
              <a:t>ปรับแนวทาง</a:t>
            </a:r>
            <a:r>
              <a:rPr lang="th-TH" sz="4400" b="1" dirty="0">
                <a:solidFill>
                  <a:prstClr val="black"/>
                </a:solidFill>
                <a:latin typeface="TH SarabunPSK" pitchFamily="34" charset="-34"/>
                <a:ea typeface="Calibri"/>
                <a:cs typeface="TH SarabunPSK" pitchFamily="34" charset="-34"/>
              </a:rPr>
              <a:t>การเสริมสร้างนภานุภาพของแผนแม่บท ทอ. </a:t>
            </a:r>
            <a:r>
              <a:rPr lang="en-US" sz="4400" b="1" dirty="0">
                <a:solidFill>
                  <a:prstClr val="black"/>
                </a:solidFill>
                <a:latin typeface="TH SarabunPSK" pitchFamily="34" charset="-34"/>
                <a:ea typeface="Calibri"/>
                <a:cs typeface="TH SarabunPSK" pitchFamily="34" charset="-34"/>
              </a:rPr>
              <a:t>57 - 60</a:t>
            </a:r>
            <a:endParaRPr lang="th-TH" sz="4400" b="1" dirty="0">
              <a:solidFill>
                <a:prstClr val="black"/>
              </a:solidFill>
              <a:latin typeface="TH SarabunPSK" pitchFamily="34" charset="-34"/>
              <a:ea typeface="Cordia New"/>
              <a:cs typeface="TH SarabunPSK" pitchFamily="34" charset="-34"/>
            </a:endParaRPr>
          </a:p>
          <a:p>
            <a:pPr marL="514350" lvl="0" indent="-514350" algn="thaiDist">
              <a:buFontTx/>
              <a:buAutoNum type="arabicPeriod"/>
              <a:tabLst>
                <a:tab pos="228600" algn="l"/>
                <a:tab pos="514350" algn="l"/>
                <a:tab pos="914400" algn="l"/>
                <a:tab pos="1485900" algn="l"/>
                <a:tab pos="1714500" algn="l"/>
              </a:tabLst>
            </a:pPr>
            <a:r>
              <a:rPr lang="th-TH" sz="4400" b="1" dirty="0" smtClean="0">
                <a:solidFill>
                  <a:prstClr val="black"/>
                </a:solidFill>
                <a:latin typeface="TH SarabunPSK" pitchFamily="34" charset="-34"/>
                <a:ea typeface="Cordia New"/>
                <a:cs typeface="TH SarabunPSK" pitchFamily="34" charset="-34"/>
              </a:rPr>
              <a:t>ปรับนโยบาย </a:t>
            </a:r>
            <a:r>
              <a:rPr lang="th-TH" sz="4400" b="1" dirty="0">
                <a:solidFill>
                  <a:prstClr val="black"/>
                </a:solidFill>
                <a:latin typeface="TH SarabunPSK" pitchFamily="34" charset="-34"/>
                <a:ea typeface="Cordia New"/>
                <a:cs typeface="TH SarabunPSK" pitchFamily="34" charset="-34"/>
              </a:rPr>
              <a:t>ผบ.ทอ.ปี </a:t>
            </a:r>
            <a:r>
              <a:rPr lang="en-US" sz="4400" b="1" dirty="0" smtClean="0">
                <a:solidFill>
                  <a:prstClr val="black"/>
                </a:solidFill>
                <a:latin typeface="TH SarabunPSK" pitchFamily="34" charset="-34"/>
                <a:ea typeface="Cordia New"/>
                <a:cs typeface="TH SarabunPSK" pitchFamily="34" charset="-34"/>
              </a:rPr>
              <a:t>57</a:t>
            </a:r>
            <a:r>
              <a:rPr lang="th-TH" sz="4400" b="1" dirty="0" smtClean="0">
                <a:solidFill>
                  <a:prstClr val="black"/>
                </a:solidFill>
                <a:latin typeface="TH SarabunPSK" pitchFamily="34" charset="-34"/>
                <a:ea typeface="Cordia New"/>
                <a:cs typeface="TH SarabunPSK" pitchFamily="34" charset="-34"/>
              </a:rPr>
              <a:t> (</a:t>
            </a:r>
            <a:r>
              <a:rPr lang="en-US" sz="4400" b="1" dirty="0" smtClean="0">
                <a:solidFill>
                  <a:prstClr val="black"/>
                </a:solidFill>
                <a:latin typeface="TH SarabunPSK" pitchFamily="34" charset="-34"/>
                <a:ea typeface="Cordia New"/>
                <a:cs typeface="TH SarabunPSK" pitchFamily="34" charset="-34"/>
              </a:rPr>
              <a:t>6 </a:t>
            </a:r>
            <a:r>
              <a:rPr lang="th-TH" sz="4400" b="1" dirty="0" smtClean="0">
                <a:solidFill>
                  <a:prstClr val="black"/>
                </a:solidFill>
                <a:latin typeface="TH SarabunPSK" pitchFamily="34" charset="-34"/>
                <a:ea typeface="Cordia New"/>
                <a:cs typeface="TH SarabunPSK" pitchFamily="34" charset="-34"/>
              </a:rPr>
              <a:t>ด้าน)</a:t>
            </a:r>
            <a:endParaRPr lang="en-US" sz="4400" b="1" dirty="0">
              <a:solidFill>
                <a:prstClr val="black"/>
              </a:solidFill>
              <a:latin typeface="TH SarabunPSK" pitchFamily="34" charset="-34"/>
              <a:ea typeface="Cordia New"/>
              <a:cs typeface="TH SarabunPSK" pitchFamily="34" charset="-34"/>
            </a:endParaRPr>
          </a:p>
          <a:p>
            <a:pPr>
              <a:tabLst>
                <a:tab pos="228600" algn="l"/>
                <a:tab pos="514350" algn="l"/>
                <a:tab pos="914400" algn="l"/>
                <a:tab pos="1485900" algn="l"/>
                <a:tab pos="1714500" algn="l"/>
              </a:tabLst>
            </a:pPr>
            <a:endParaRPr lang="en-US" sz="3600" b="1" dirty="0" smtClean="0">
              <a:solidFill>
                <a:prstClr val="black"/>
              </a:solidFill>
              <a:latin typeface="TH SarabunPSK" pitchFamily="34" charset="-34"/>
              <a:ea typeface="Cordia New"/>
              <a:cs typeface="TH SarabunPSK" pitchFamily="34" charset="-34"/>
            </a:endParaRPr>
          </a:p>
          <a:p>
            <a:pPr>
              <a:tabLst>
                <a:tab pos="228600" algn="l"/>
                <a:tab pos="514350" algn="l"/>
                <a:tab pos="914400" algn="l"/>
                <a:tab pos="1485900" algn="l"/>
                <a:tab pos="1714500" algn="l"/>
              </a:tabLst>
            </a:pPr>
            <a:r>
              <a:rPr lang="th-TH" sz="3600" b="1" dirty="0" smtClean="0">
                <a:solidFill>
                  <a:prstClr val="black"/>
                </a:solidFill>
                <a:latin typeface="TH SarabunPSK" pitchFamily="34" charset="-34"/>
                <a:ea typeface="Cordia New"/>
                <a:cs typeface="TH SarabunPSK" pitchFamily="34" charset="-34"/>
              </a:rPr>
              <a:t>		</a:t>
            </a:r>
            <a:endParaRPr lang="en-US" sz="3200" b="1" dirty="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839868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800" b="1" dirty="0" smtClean="0">
                <a:solidFill>
                  <a:prstClr val="white"/>
                </a:solidFill>
                <a:latin typeface="TH SarabunPSK" pitchFamily="34" charset="-34"/>
                <a:cs typeface="TH SarabunPSK" pitchFamily="34" charset="-34"/>
              </a:rPr>
              <a:t>ความเป็นมา</a:t>
            </a:r>
            <a:endParaRPr lang="en-US" sz="4800" b="1" dirty="0">
              <a:solidFill>
                <a:prstClr val="white"/>
              </a:solidFill>
              <a:latin typeface="TH SarabunPSK" pitchFamily="34" charset="-34"/>
              <a:cs typeface="TH SarabunPSK" pitchFamily="34" charset="-34"/>
            </a:endParaRPr>
          </a:p>
        </p:txBody>
      </p:sp>
      <p:sp>
        <p:nvSpPr>
          <p:cNvPr id="5" name="Rounded Rectangle 4"/>
          <p:cNvSpPr/>
          <p:nvPr/>
        </p:nvSpPr>
        <p:spPr>
          <a:xfrm>
            <a:off x="249382"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buFont typeface="Wingdings" pitchFamily="2" charset="2"/>
              <a:buChar char="q"/>
              <a:tabLst>
                <a:tab pos="228600" algn="l"/>
                <a:tab pos="514350" algn="l"/>
                <a:tab pos="914400" algn="l"/>
                <a:tab pos="1485900" algn="l"/>
                <a:tab pos="1714500" algn="l"/>
              </a:tabLst>
            </a:pPr>
            <a:r>
              <a:rPr lang="th-TH" sz="4400" b="1" spc="-50" dirty="0" smtClean="0">
                <a:solidFill>
                  <a:schemeClr val="accent1"/>
                </a:solidFill>
                <a:latin typeface="TH SarabunPSK" pitchFamily="34" charset="-34"/>
                <a:ea typeface="Cordia New"/>
                <a:cs typeface="TH SarabunPSK" pitchFamily="34" charset="-34"/>
              </a:rPr>
              <a:t>การสร้างองค์ความรู้เพื่อการพัฒนา </a:t>
            </a:r>
            <a:r>
              <a:rPr lang="en-US" sz="4400" b="1" spc="-50" dirty="0" smtClean="0">
                <a:solidFill>
                  <a:schemeClr val="accent1"/>
                </a:solidFill>
                <a:latin typeface="TH SarabunPSK" pitchFamily="34" charset="-34"/>
                <a:ea typeface="Cordia New"/>
                <a:cs typeface="TH SarabunPSK" pitchFamily="34" charset="-34"/>
              </a:rPr>
              <a:t>NCAF </a:t>
            </a:r>
            <a:r>
              <a:rPr lang="th-TH" sz="4400" b="1" spc="-50" dirty="0" smtClean="0">
                <a:solidFill>
                  <a:schemeClr val="accent1"/>
                </a:solidFill>
                <a:latin typeface="TH SarabunPSK" pitchFamily="34" charset="-34"/>
                <a:ea typeface="Cordia New"/>
                <a:cs typeface="TH SarabunPSK" pitchFamily="34" charset="-34"/>
              </a:rPr>
              <a:t>ปี </a:t>
            </a:r>
            <a:r>
              <a:rPr lang="en-US" sz="4400" b="1" spc="-50" dirty="0" smtClean="0">
                <a:solidFill>
                  <a:schemeClr val="accent1"/>
                </a:solidFill>
                <a:latin typeface="TH SarabunPSK" pitchFamily="34" charset="-34"/>
                <a:ea typeface="Cordia New"/>
                <a:cs typeface="TH SarabunPSK" pitchFamily="34" charset="-34"/>
              </a:rPr>
              <a:t>57</a:t>
            </a:r>
            <a:endParaRPr lang="th-TH" sz="4400" b="1" spc="-50" dirty="0" smtClean="0">
              <a:solidFill>
                <a:schemeClr val="accent1"/>
              </a:solidFill>
              <a:latin typeface="TH SarabunPSK" pitchFamily="34" charset="-34"/>
              <a:ea typeface="Cordia New"/>
              <a:cs typeface="TH SarabunPSK" pitchFamily="34" charset="-34"/>
            </a:endParaRPr>
          </a:p>
          <a:p>
            <a:pPr lvl="0" algn="ctr"/>
            <a:r>
              <a:rPr lang="th-TH" sz="4400" b="1" dirty="0" smtClean="0">
                <a:solidFill>
                  <a:schemeClr val="tx1"/>
                </a:solidFill>
                <a:latin typeface="TH SarabunPSK" pitchFamily="34" charset="-34"/>
                <a:ea typeface="Calibri"/>
                <a:cs typeface="TH SarabunPSK" pitchFamily="34" charset="-34"/>
              </a:rPr>
              <a:t>เรื่อง </a:t>
            </a:r>
            <a:r>
              <a:rPr lang="th-TH" sz="4400" b="1" dirty="0">
                <a:solidFill>
                  <a:schemeClr val="tx1"/>
                </a:solidFill>
                <a:latin typeface="TH SarabunPSK" pitchFamily="34" charset="-34"/>
                <a:ea typeface="Calibri"/>
                <a:cs typeface="TH SarabunPSK" pitchFamily="34" charset="-34"/>
              </a:rPr>
              <a:t>แนวทางสู่ความสำเร็จของการก้าวสู่กองทัพอากาศที่ใช้เครือข่ายเป็นศูนย์กลาง</a:t>
            </a:r>
            <a:r>
              <a:rPr lang="en-US" sz="4400" b="1" dirty="0">
                <a:solidFill>
                  <a:schemeClr val="tx1"/>
                </a:solidFill>
                <a:latin typeface="TH SarabunPSK" pitchFamily="34" charset="-34"/>
                <a:ea typeface="Calibri"/>
                <a:cs typeface="TH SarabunPSK" pitchFamily="34" charset="-34"/>
              </a:rPr>
              <a:t> : </a:t>
            </a:r>
            <a:r>
              <a:rPr lang="en-US" sz="4400" b="1" dirty="0" smtClean="0">
                <a:solidFill>
                  <a:schemeClr val="tx1"/>
                </a:solidFill>
                <a:latin typeface="TH SarabunPSK" pitchFamily="34" charset="-34"/>
                <a:ea typeface="Calibri"/>
                <a:cs typeface="TH SarabunPSK" pitchFamily="34" charset="-34"/>
              </a:rPr>
              <a:t>       </a:t>
            </a:r>
            <a:r>
              <a:rPr lang="th-TH" sz="4400" b="1" dirty="0" smtClean="0">
                <a:solidFill>
                  <a:schemeClr val="tx1"/>
                </a:solidFill>
                <a:latin typeface="TH SarabunPSK" pitchFamily="34" charset="-34"/>
                <a:ea typeface="Calibri"/>
                <a:cs typeface="TH SarabunPSK" pitchFamily="34" charset="-34"/>
              </a:rPr>
              <a:t>การ</a:t>
            </a:r>
            <a:r>
              <a:rPr lang="th-TH" sz="4400" b="1" dirty="0">
                <a:solidFill>
                  <a:schemeClr val="tx1"/>
                </a:solidFill>
                <a:latin typeface="TH SarabunPSK" pitchFamily="34" charset="-34"/>
                <a:ea typeface="Calibri"/>
                <a:cs typeface="TH SarabunPSK" pitchFamily="34" charset="-34"/>
              </a:rPr>
              <a:t>บริหารจัดการเครือข่าย</a:t>
            </a:r>
          </a:p>
          <a:p>
            <a:pPr lvl="0" algn="ctr">
              <a:lnSpc>
                <a:spcPct val="115000"/>
              </a:lnSpc>
            </a:pPr>
            <a:r>
              <a:rPr lang="th-TH" sz="4400" b="1" dirty="0">
                <a:solidFill>
                  <a:schemeClr val="tx1"/>
                </a:solidFill>
                <a:latin typeface="TH SarabunPSK" pitchFamily="34" charset="-34"/>
                <a:ea typeface="Cordia New"/>
                <a:cs typeface="TH SarabunPSK" pitchFamily="34" charset="-34"/>
              </a:rPr>
              <a:t>(</a:t>
            </a:r>
            <a:r>
              <a:rPr lang="en-US" sz="4400" b="1" dirty="0">
                <a:solidFill>
                  <a:schemeClr val="tx1"/>
                </a:solidFill>
                <a:latin typeface="TH SarabunPSK" pitchFamily="34" charset="-34"/>
                <a:ea typeface="Cordia New"/>
                <a:cs typeface="TH SarabunPSK" pitchFamily="34" charset="-34"/>
              </a:rPr>
              <a:t>A Success Approach towards Network Centric Air Force : How to Network</a:t>
            </a:r>
            <a:r>
              <a:rPr lang="en-US" sz="4400" b="1" dirty="0" smtClean="0">
                <a:solidFill>
                  <a:schemeClr val="tx1"/>
                </a:solidFill>
                <a:latin typeface="TH SarabunPSK" pitchFamily="34" charset="-34"/>
                <a:ea typeface="Cordia New"/>
                <a:cs typeface="TH SarabunPSK" pitchFamily="34" charset="-34"/>
              </a:rPr>
              <a:t>)</a:t>
            </a:r>
            <a:endParaRPr lang="en-US" sz="4400" dirty="0">
              <a:solidFill>
                <a:schemeClr val="tx1"/>
              </a:solidFill>
              <a:latin typeface="TH SarabunPSK" pitchFamily="34" charset="-34"/>
              <a:ea typeface="Calibri"/>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713175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วงรี 22"/>
          <p:cNvSpPr/>
          <p:nvPr/>
        </p:nvSpPr>
        <p:spPr>
          <a:xfrm>
            <a:off x="4343400" y="2895600"/>
            <a:ext cx="12954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21" name="วงรี 20"/>
          <p:cNvSpPr/>
          <p:nvPr/>
        </p:nvSpPr>
        <p:spPr>
          <a:xfrm>
            <a:off x="4419600" y="29718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pic>
        <p:nvPicPr>
          <p:cNvPr id="24578" name="Picture 5" descr="E:\04 Air Force\12 Policy-Plan Dev\06 FY 2553\02 งานพิเศษ\01 นโยบาย ผบ.ทอ.2553\ArtWork\Print Version\Background\Pom2.jpg"/>
          <p:cNvPicPr>
            <a:picLocks noChangeAspect="1" noChangeArrowheads="1"/>
          </p:cNvPicPr>
          <p:nvPr/>
        </p:nvPicPr>
        <p:blipFill>
          <a:blip r:embed="rId2">
            <a:lum bright="70000" contrast="-70000"/>
          </a:blip>
          <a:srcRect/>
          <a:stretch>
            <a:fillRect/>
          </a:stretch>
        </p:blipFill>
        <p:spPr bwMode="auto">
          <a:xfrm>
            <a:off x="14288" y="571503"/>
            <a:ext cx="9129712" cy="6286500"/>
          </a:xfrm>
          <a:prstGeom prst="rect">
            <a:avLst/>
          </a:prstGeom>
          <a:noFill/>
          <a:ln w="9525">
            <a:noFill/>
            <a:miter lim="800000"/>
            <a:headEnd/>
            <a:tailEnd/>
          </a:ln>
        </p:spPr>
      </p:pic>
      <p:pic>
        <p:nvPicPr>
          <p:cNvPr id="24579" name="Picture 10"/>
          <p:cNvPicPr>
            <a:picLocks noChangeAspect="1" noChangeArrowheads="1"/>
          </p:cNvPicPr>
          <p:nvPr/>
        </p:nvPicPr>
        <p:blipFill>
          <a:blip r:embed="rId3"/>
          <a:srcRect l="13853"/>
          <a:stretch>
            <a:fillRect/>
          </a:stretch>
        </p:blipFill>
        <p:spPr bwMode="auto">
          <a:xfrm>
            <a:off x="0" y="24"/>
            <a:ext cx="9144000" cy="620713"/>
          </a:xfrm>
          <a:prstGeom prst="rect">
            <a:avLst/>
          </a:prstGeom>
          <a:noFill/>
          <a:ln w="9525">
            <a:noFill/>
            <a:miter lim="800000"/>
            <a:headEnd/>
            <a:tailEnd/>
          </a:ln>
        </p:spPr>
      </p:pic>
      <p:sp>
        <p:nvSpPr>
          <p:cNvPr id="117795" name="Slide Number Placeholder 20"/>
          <p:cNvSpPr txBox="1">
            <a:spLocks noGrp="1"/>
          </p:cNvSpPr>
          <p:nvPr/>
        </p:nvSpPr>
        <p:spPr bwMode="auto">
          <a:xfrm>
            <a:off x="7010400" y="0"/>
            <a:ext cx="2133600" cy="457200"/>
          </a:xfrm>
          <a:prstGeom prst="rect">
            <a:avLst/>
          </a:prstGeom>
          <a:noFill/>
          <a:ln>
            <a:miter lim="800000"/>
            <a:headEnd/>
            <a:tailEnd/>
          </a:ln>
        </p:spPr>
        <p:txBody>
          <a:bodyPr/>
          <a:lstStyle/>
          <a:p>
            <a:pPr algn="r" eaLnBrk="0" hangingPunct="0">
              <a:defRPr/>
            </a:pPr>
            <a:fld id="{3168EF7C-E9AB-4BE6-B31B-6A8312721698}" type="slidenum">
              <a:rPr lang="en-US" sz="1400">
                <a:solidFill>
                  <a:srgbClr val="969696">
                    <a:lumMod val="60000"/>
                    <a:lumOff val="40000"/>
                  </a:srgbClr>
                </a:solidFill>
                <a:effectLst>
                  <a:outerShdw blurRad="38100" dist="38100" dir="2700000" algn="tl">
                    <a:srgbClr val="C0C0C0"/>
                  </a:outerShdw>
                </a:effectLst>
                <a:latin typeface="Browallia New" pitchFamily="34" charset="-34"/>
              </a:rPr>
              <a:pPr algn="r" eaLnBrk="0" hangingPunct="0">
                <a:defRPr/>
              </a:pPr>
              <a:t>15</a:t>
            </a:fld>
            <a:endParaRPr lang="th-TH" sz="1400">
              <a:solidFill>
                <a:srgbClr val="969696">
                  <a:lumMod val="60000"/>
                  <a:lumOff val="40000"/>
                </a:srgbClr>
              </a:solidFill>
              <a:effectLst>
                <a:outerShdw blurRad="38100" dist="38100" dir="2700000" algn="tl">
                  <a:srgbClr val="C0C0C0"/>
                </a:outerShdw>
              </a:effectLst>
              <a:latin typeface="Browallia New" pitchFamily="34" charset="-34"/>
            </a:endParaRPr>
          </a:p>
        </p:txBody>
      </p:sp>
      <p:sp>
        <p:nvSpPr>
          <p:cNvPr id="22" name="Text Box 11"/>
          <p:cNvSpPr txBox="1">
            <a:spLocks noChangeArrowheads="1"/>
          </p:cNvSpPr>
          <p:nvPr/>
        </p:nvSpPr>
        <p:spPr bwMode="auto">
          <a:xfrm>
            <a:off x="171450" y="44451"/>
            <a:ext cx="8699500" cy="523220"/>
          </a:xfrm>
          <a:prstGeom prst="rect">
            <a:avLst/>
          </a:prstGeom>
          <a:noFill/>
          <a:ln w="9525">
            <a:noFill/>
            <a:miter lim="800000"/>
            <a:headEnd/>
            <a:tailEnd/>
          </a:ln>
          <a:effectLst>
            <a:outerShdw dist="17961" dir="2700000" algn="ctr" rotWithShape="0">
              <a:schemeClr val="bg1"/>
            </a:outerShdw>
          </a:effectLst>
        </p:spPr>
        <p:txBody>
          <a:bodyPr>
            <a:spAutoFit/>
          </a:bodyPr>
          <a:lstStyle/>
          <a:p>
            <a:pPr marL="0" lvl="1" algn="ctr">
              <a:defRPr/>
            </a:pPr>
            <a:r>
              <a:rPr lang="en-US" sz="2800" b="1" dirty="0" smtClean="0">
                <a:solidFill>
                  <a:srgbClr val="000066"/>
                </a:solidFill>
                <a:latin typeface="Browallia New" pitchFamily="34" charset="-34"/>
                <a:cs typeface="Browallia New" pitchFamily="34" charset="-34"/>
              </a:rPr>
              <a:t>Network </a:t>
            </a:r>
            <a:r>
              <a:rPr lang="en-US" sz="2800" b="1" dirty="0">
                <a:solidFill>
                  <a:srgbClr val="000066"/>
                </a:solidFill>
                <a:latin typeface="Browallia New" pitchFamily="34" charset="-34"/>
                <a:cs typeface="Browallia New" pitchFamily="34" charset="-34"/>
              </a:rPr>
              <a:t>Centric Air Force</a:t>
            </a:r>
            <a:endParaRPr lang="th-TH" sz="2800" b="1" i="1" dirty="0">
              <a:solidFill>
                <a:srgbClr val="000066"/>
              </a:solidFill>
              <a:latin typeface="Browallia New" pitchFamily="34" charset="-34"/>
              <a:cs typeface="Browallia New" pitchFamily="34" charset="-34"/>
            </a:endParaRPr>
          </a:p>
        </p:txBody>
      </p:sp>
      <p:sp>
        <p:nvSpPr>
          <p:cNvPr id="16" name="Rounded Rectangle 15"/>
          <p:cNvSpPr/>
          <p:nvPr/>
        </p:nvSpPr>
        <p:spPr bwMode="auto">
          <a:xfrm>
            <a:off x="304832" y="762001"/>
            <a:ext cx="4403725" cy="3690939"/>
          </a:xfrm>
          <a:prstGeom prst="roundRect">
            <a:avLst>
              <a:gd name="adj" fmla="val 1472"/>
            </a:avLst>
          </a:prstGeom>
          <a:solidFill>
            <a:srgbClr val="FFCCFF"/>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7" name="Rounded Rectangle 16"/>
          <p:cNvSpPr/>
          <p:nvPr/>
        </p:nvSpPr>
        <p:spPr bwMode="auto">
          <a:xfrm>
            <a:off x="1828821" y="1676424"/>
            <a:ext cx="4403725" cy="3690937"/>
          </a:xfrm>
          <a:prstGeom prst="roundRect">
            <a:avLst>
              <a:gd name="adj" fmla="val 1472"/>
            </a:avLst>
          </a:prstGeom>
          <a:solidFill>
            <a:srgbClr val="CCECFF"/>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8" name="Rounded Rectangle 17"/>
          <p:cNvSpPr/>
          <p:nvPr/>
        </p:nvSpPr>
        <p:spPr bwMode="auto">
          <a:xfrm>
            <a:off x="3733800" y="2667000"/>
            <a:ext cx="5105400" cy="3886200"/>
          </a:xfrm>
          <a:prstGeom prst="roundRect">
            <a:avLst>
              <a:gd name="adj" fmla="val 1472"/>
            </a:avLst>
          </a:prstGeom>
          <a:solidFill>
            <a:schemeClr val="bg1"/>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24585" name="TextBox 24"/>
          <p:cNvSpPr txBox="1">
            <a:spLocks noChangeArrowheads="1"/>
          </p:cNvSpPr>
          <p:nvPr/>
        </p:nvSpPr>
        <p:spPr bwMode="auto">
          <a:xfrm>
            <a:off x="1828800" y="1752615"/>
            <a:ext cx="3373438" cy="461665"/>
          </a:xfrm>
          <a:prstGeom prst="rect">
            <a:avLst/>
          </a:prstGeom>
          <a:noFill/>
          <a:ln w="9525">
            <a:noFill/>
            <a:miter lim="800000"/>
            <a:headEnd/>
            <a:tailEnd/>
          </a:ln>
        </p:spPr>
        <p:txBody>
          <a:bodyPr>
            <a:spAutoFit/>
          </a:bodyPr>
          <a:lstStyle/>
          <a:p>
            <a:r>
              <a:rPr lang="en-US" sz="2400" b="1" dirty="0">
                <a:solidFill>
                  <a:srgbClr val="002060"/>
                </a:solidFill>
                <a:latin typeface="Browallia New" pitchFamily="34" charset="-34"/>
                <a:cs typeface="Browallia New" pitchFamily="34" charset="-34"/>
              </a:rPr>
              <a:t>Organization and Process</a:t>
            </a:r>
            <a:endParaRPr lang="th-TH" sz="2400" b="1" dirty="0">
              <a:solidFill>
                <a:srgbClr val="002060"/>
              </a:solidFill>
              <a:latin typeface="Browallia New" pitchFamily="34" charset="-34"/>
              <a:cs typeface="Browallia New" pitchFamily="34" charset="-34"/>
            </a:endParaRPr>
          </a:p>
        </p:txBody>
      </p:sp>
      <p:sp>
        <p:nvSpPr>
          <p:cNvPr id="24586" name="TextBox 24"/>
          <p:cNvSpPr txBox="1">
            <a:spLocks noChangeArrowheads="1"/>
          </p:cNvSpPr>
          <p:nvPr/>
        </p:nvSpPr>
        <p:spPr bwMode="auto">
          <a:xfrm>
            <a:off x="1828805" y="2209823"/>
            <a:ext cx="1952625" cy="2862322"/>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Doctrine</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Organizational Restructure</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Concept of Operations</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Standard Operating </a:t>
            </a:r>
            <a:r>
              <a:rPr lang="en-US" sz="2000" b="1" dirty="0" smtClean="0">
                <a:solidFill>
                  <a:srgbClr val="000000"/>
                </a:solidFill>
                <a:latin typeface="Browallia New" pitchFamily="34" charset="-34"/>
                <a:cs typeface="Browallia New" pitchFamily="34" charset="-34"/>
              </a:rPr>
              <a:t>Procedure</a:t>
            </a:r>
            <a:endParaRPr lang="th-TH" sz="2000" b="1" dirty="0" smtClean="0">
              <a:solidFill>
                <a:srgbClr val="000000"/>
              </a:solidFill>
              <a:latin typeface="Browallia New" pitchFamily="34" charset="-34"/>
              <a:cs typeface="Browallia New" pitchFamily="34" charset="-34"/>
            </a:endParaRPr>
          </a:p>
          <a:p>
            <a:pPr marL="177800" indent="-177800">
              <a:buFont typeface="Wingdings" pitchFamily="2" charset="2"/>
              <a:buChar char="Ø"/>
            </a:pPr>
            <a:r>
              <a:rPr lang="th-TH" sz="2000" b="1" dirty="0">
                <a:solidFill>
                  <a:srgbClr val="000000"/>
                </a:solidFill>
                <a:latin typeface="Browallia New" pitchFamily="34" charset="-34"/>
                <a:cs typeface="Browallia New" pitchFamily="34" charset="-34"/>
              </a:rPr>
              <a:t> </a:t>
            </a:r>
            <a:r>
              <a:rPr lang="en-US" sz="2000" b="1" dirty="0" smtClean="0">
                <a:solidFill>
                  <a:srgbClr val="000000"/>
                </a:solidFill>
                <a:latin typeface="Browallia New" pitchFamily="34" charset="-34"/>
                <a:cs typeface="Browallia New" pitchFamily="34" charset="-34"/>
              </a:rPr>
              <a:t>Support  and </a:t>
            </a:r>
          </a:p>
          <a:p>
            <a:r>
              <a:rPr lang="en-US" sz="2000" b="1" dirty="0">
                <a:solidFill>
                  <a:srgbClr val="000000"/>
                </a:solidFill>
                <a:latin typeface="Browallia New" pitchFamily="34" charset="-34"/>
                <a:cs typeface="Browallia New" pitchFamily="34" charset="-34"/>
              </a:rPr>
              <a:t> </a:t>
            </a:r>
            <a:r>
              <a:rPr lang="en-US" sz="2000" b="1" dirty="0" smtClean="0">
                <a:solidFill>
                  <a:srgbClr val="000000"/>
                </a:solidFill>
                <a:latin typeface="Browallia New" pitchFamily="34" charset="-34"/>
                <a:cs typeface="Browallia New" pitchFamily="34" charset="-34"/>
              </a:rPr>
              <a:t>     Service</a:t>
            </a:r>
            <a:endParaRPr lang="en-US" sz="2000" b="1" dirty="0">
              <a:solidFill>
                <a:srgbClr val="000000"/>
              </a:solidFill>
              <a:latin typeface="Browallia New" pitchFamily="34" charset="-34"/>
              <a:cs typeface="Browallia New" pitchFamily="34" charset="-34"/>
            </a:endParaRPr>
          </a:p>
        </p:txBody>
      </p:sp>
      <p:sp>
        <p:nvSpPr>
          <p:cNvPr id="24587" name="TextBox 24"/>
          <p:cNvSpPr txBox="1">
            <a:spLocks noChangeArrowheads="1"/>
          </p:cNvSpPr>
          <p:nvPr/>
        </p:nvSpPr>
        <p:spPr bwMode="auto">
          <a:xfrm>
            <a:off x="3733620" y="2667025"/>
            <a:ext cx="1317990" cy="461665"/>
          </a:xfrm>
          <a:prstGeom prst="rect">
            <a:avLst/>
          </a:prstGeom>
          <a:noFill/>
          <a:ln w="9525">
            <a:noFill/>
            <a:miter lim="800000"/>
            <a:headEnd/>
            <a:tailEnd/>
          </a:ln>
        </p:spPr>
        <p:txBody>
          <a:bodyPr wrap="none">
            <a:spAutoFit/>
          </a:bodyPr>
          <a:lstStyle/>
          <a:p>
            <a:pPr algn="ctr"/>
            <a:r>
              <a:rPr lang="en-US" sz="2400" b="1" dirty="0">
                <a:solidFill>
                  <a:srgbClr val="000000"/>
                </a:solidFill>
                <a:latin typeface="Browallia New" pitchFamily="34" charset="-34"/>
                <a:cs typeface="Browallia New" pitchFamily="34" charset="-34"/>
              </a:rPr>
              <a:t>Technology</a:t>
            </a:r>
            <a:endParaRPr lang="th-TH" sz="2400" b="1" dirty="0">
              <a:solidFill>
                <a:srgbClr val="000000"/>
              </a:solidFill>
              <a:latin typeface="Browallia New" pitchFamily="34" charset="-34"/>
              <a:cs typeface="Browallia New" pitchFamily="34" charset="-34"/>
            </a:endParaRPr>
          </a:p>
        </p:txBody>
      </p:sp>
      <p:sp>
        <p:nvSpPr>
          <p:cNvPr id="24588" name="TextBox 24"/>
          <p:cNvSpPr txBox="1">
            <a:spLocks noChangeArrowheads="1"/>
          </p:cNvSpPr>
          <p:nvPr/>
        </p:nvSpPr>
        <p:spPr bwMode="auto">
          <a:xfrm>
            <a:off x="304805" y="838225"/>
            <a:ext cx="3373437" cy="461665"/>
          </a:xfrm>
          <a:prstGeom prst="rect">
            <a:avLst/>
          </a:prstGeom>
          <a:noFill/>
          <a:ln w="9525">
            <a:noFill/>
            <a:miter lim="800000"/>
            <a:headEnd/>
            <a:tailEnd/>
          </a:ln>
        </p:spPr>
        <p:txBody>
          <a:bodyPr>
            <a:spAutoFit/>
          </a:bodyPr>
          <a:lstStyle/>
          <a:p>
            <a:r>
              <a:rPr lang="en-US" sz="2400" b="1" dirty="0">
                <a:solidFill>
                  <a:srgbClr val="002060"/>
                </a:solidFill>
                <a:latin typeface="Browallia New" pitchFamily="34" charset="-34"/>
                <a:cs typeface="Browallia New" pitchFamily="34" charset="-34"/>
              </a:rPr>
              <a:t>Human and Behavior</a:t>
            </a:r>
            <a:endParaRPr lang="th-TH" sz="2400" b="1" dirty="0">
              <a:solidFill>
                <a:srgbClr val="002060"/>
              </a:solidFill>
              <a:latin typeface="Browallia New" pitchFamily="34" charset="-34"/>
              <a:cs typeface="Browallia New" pitchFamily="34" charset="-34"/>
            </a:endParaRPr>
          </a:p>
        </p:txBody>
      </p:sp>
      <p:sp>
        <p:nvSpPr>
          <p:cNvPr id="24589" name="TextBox 24"/>
          <p:cNvSpPr txBox="1">
            <a:spLocks noChangeArrowheads="1"/>
          </p:cNvSpPr>
          <p:nvPr/>
        </p:nvSpPr>
        <p:spPr bwMode="auto">
          <a:xfrm>
            <a:off x="304800" y="1219200"/>
            <a:ext cx="1638300" cy="2862322"/>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Leadership</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Education and Training</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Human Resource Development</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Values, Attitudes,</a:t>
            </a:r>
            <a:br>
              <a:rPr lang="en-US" sz="2000" b="1" dirty="0">
                <a:solidFill>
                  <a:srgbClr val="000000"/>
                </a:solidFill>
                <a:latin typeface="Browallia New" pitchFamily="34" charset="-34"/>
                <a:cs typeface="Browallia New" pitchFamily="34" charset="-34"/>
              </a:rPr>
            </a:br>
            <a:r>
              <a:rPr lang="en-US" sz="2000" b="1" dirty="0">
                <a:solidFill>
                  <a:srgbClr val="000000"/>
                </a:solidFill>
                <a:latin typeface="Browallia New" pitchFamily="34" charset="-34"/>
                <a:cs typeface="Browallia New" pitchFamily="34" charset="-34"/>
              </a:rPr>
              <a:t>and Beliefs</a:t>
            </a:r>
          </a:p>
        </p:txBody>
      </p:sp>
      <p:sp>
        <p:nvSpPr>
          <p:cNvPr id="24590" name="Right Arrow 20"/>
          <p:cNvSpPr>
            <a:spLocks noChangeArrowheads="1"/>
          </p:cNvSpPr>
          <p:nvPr/>
        </p:nvSpPr>
        <p:spPr bwMode="auto">
          <a:xfrm rot="1950015">
            <a:off x="3510651" y="1331444"/>
            <a:ext cx="3252787" cy="968375"/>
          </a:xfrm>
          <a:prstGeom prst="rightArrow">
            <a:avLst>
              <a:gd name="adj1" fmla="val 50000"/>
              <a:gd name="adj2" fmla="val 50043"/>
            </a:avLst>
          </a:prstGeom>
          <a:solidFill>
            <a:srgbClr val="FFFF99"/>
          </a:solidFill>
          <a:ln w="12700" algn="ctr">
            <a:solidFill>
              <a:srgbClr val="000000"/>
            </a:solidFill>
            <a:round/>
            <a:headEnd/>
            <a:tailEnd/>
          </a:ln>
        </p:spPr>
        <p:txBody>
          <a:bodyPr wrap="none" lIns="9144" rIns="9144" anchor="ctr"/>
          <a:lstStyle/>
          <a:p>
            <a:pPr algn="ctr"/>
            <a:r>
              <a:rPr lang="en-US" sz="2400" b="1">
                <a:solidFill>
                  <a:srgbClr val="000000"/>
                </a:solidFill>
                <a:latin typeface="Browallia New" pitchFamily="34" charset="-34"/>
                <a:cs typeface="Browallia New" pitchFamily="34" charset="-34"/>
              </a:rPr>
              <a:t>How to Network?</a:t>
            </a:r>
            <a:endParaRPr lang="th-TH" sz="2400" b="1">
              <a:solidFill>
                <a:srgbClr val="000000"/>
              </a:solidFill>
              <a:latin typeface="Browallia New" pitchFamily="34" charset="-34"/>
              <a:cs typeface="Browallia New" pitchFamily="34" charset="-34"/>
            </a:endParaRPr>
          </a:p>
        </p:txBody>
      </p:sp>
      <p:sp>
        <p:nvSpPr>
          <p:cNvPr id="27" name="Rounded Rectangle 14"/>
          <p:cNvSpPr>
            <a:spLocks noChangeArrowheads="1"/>
          </p:cNvSpPr>
          <p:nvPr/>
        </p:nvSpPr>
        <p:spPr bwMode="auto">
          <a:xfrm>
            <a:off x="6532562" y="2438425"/>
            <a:ext cx="2306638" cy="573087"/>
          </a:xfrm>
          <a:prstGeom prst="roundRect">
            <a:avLst>
              <a:gd name="adj" fmla="val 16667"/>
            </a:avLst>
          </a:prstGeom>
          <a:solidFill>
            <a:srgbClr val="FFFF66"/>
          </a:solidFill>
          <a:ln w="12700" algn="ctr">
            <a:solidFill>
              <a:srgbClr val="000000"/>
            </a:solidFill>
            <a:round/>
            <a:headEnd/>
            <a:tailEnd/>
          </a:ln>
          <a:effectLst>
            <a:outerShdw blurRad="50800" dist="38100" dir="2700000" algn="tl" rotWithShape="0">
              <a:prstClr val="black">
                <a:alpha val="40000"/>
              </a:prstClr>
            </a:outerShdw>
          </a:effectLst>
        </p:spPr>
        <p:txBody>
          <a:bodyPr wrap="none" lIns="9144" rIns="9144" anchor="ctr"/>
          <a:lstStyle/>
          <a:p>
            <a:pPr algn="ctr">
              <a:defRPr/>
            </a:pPr>
            <a:r>
              <a:rPr lang="en-US" sz="2400" b="1" dirty="0">
                <a:solidFill>
                  <a:srgbClr val="000000"/>
                </a:solidFill>
                <a:latin typeface="Browallia New" pitchFamily="34" charset="-34"/>
                <a:cs typeface="Browallia New" pitchFamily="34" charset="-34"/>
              </a:rPr>
              <a:t>What is the Network?</a:t>
            </a:r>
            <a:endParaRPr lang="th-TH" sz="2400" b="1" dirty="0">
              <a:solidFill>
                <a:srgbClr val="000000"/>
              </a:solidFill>
              <a:latin typeface="Browallia New" pitchFamily="34" charset="-34"/>
              <a:cs typeface="Browallia New" pitchFamily="34" charset="-34"/>
            </a:endParaRPr>
          </a:p>
        </p:txBody>
      </p:sp>
      <p:grpSp>
        <p:nvGrpSpPr>
          <p:cNvPr id="101" name="กลุ่ม 100"/>
          <p:cNvGrpSpPr/>
          <p:nvPr/>
        </p:nvGrpSpPr>
        <p:grpSpPr>
          <a:xfrm>
            <a:off x="3733800" y="3102000"/>
            <a:ext cx="5181600" cy="3375025"/>
            <a:chOff x="3733800" y="3101975"/>
            <a:chExt cx="5181600" cy="3375025"/>
          </a:xfrm>
        </p:grpSpPr>
        <p:sp>
          <p:nvSpPr>
            <p:cNvPr id="1027" name="AutoShape 3"/>
            <p:cNvSpPr>
              <a:spLocks noChangeAspect="1" noChangeArrowheads="1" noTextEdit="1"/>
            </p:cNvSpPr>
            <p:nvPr/>
          </p:nvSpPr>
          <p:spPr bwMode="auto">
            <a:xfrm>
              <a:off x="3733800" y="3101975"/>
              <a:ext cx="5181600" cy="329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pic>
          <p:nvPicPr>
            <p:cNvPr id="1029" name="Picture 5"/>
            <p:cNvPicPr>
              <a:picLocks noChangeAspect="1" noChangeArrowheads="1"/>
            </p:cNvPicPr>
            <p:nvPr/>
          </p:nvPicPr>
          <p:blipFill>
            <a:blip r:embed="rId4"/>
            <a:srcRect/>
            <a:stretch>
              <a:fillRect/>
            </a:stretch>
          </p:blipFill>
          <p:spPr bwMode="auto">
            <a:xfrm>
              <a:off x="5375275" y="4208463"/>
              <a:ext cx="1185863" cy="827088"/>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5334000" y="4208463"/>
              <a:ext cx="1185863" cy="827088"/>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5556250" y="3908425"/>
              <a:ext cx="830263" cy="365125"/>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5486400" y="3908425"/>
              <a:ext cx="830263" cy="365125"/>
            </a:xfrm>
            <a:prstGeom prst="rect">
              <a:avLst/>
            </a:prstGeom>
            <a:noFill/>
            <a:ln w="9525">
              <a:noFill/>
              <a:miter lim="800000"/>
              <a:headEnd/>
              <a:tailEnd/>
            </a:ln>
          </p:spPr>
        </p:pic>
        <p:sp>
          <p:nvSpPr>
            <p:cNvPr id="1033" name="Rectangle 9"/>
            <p:cNvSpPr>
              <a:spLocks noChangeArrowheads="1"/>
            </p:cNvSpPr>
            <p:nvPr/>
          </p:nvSpPr>
          <p:spPr bwMode="auto">
            <a:xfrm>
              <a:off x="5791200" y="3965575"/>
              <a:ext cx="15068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400" b="1" dirty="0" smtClean="0">
                  <a:solidFill>
                    <a:srgbClr val="000000"/>
                  </a:solidFill>
                  <a:latin typeface="Browallia New" pitchFamily="34" charset="-34"/>
                  <a:cs typeface="Browallia New" pitchFamily="34" charset="-34"/>
                </a:rPr>
                <a:t>C</a:t>
              </a:r>
              <a:r>
                <a:rPr lang="en-US" sz="1400" b="1" dirty="0" smtClean="0">
                  <a:solidFill>
                    <a:srgbClr val="000000"/>
                  </a:solidFill>
                  <a:latin typeface="Browallia New" pitchFamily="34" charset="-34"/>
                  <a:cs typeface="Browallia New" pitchFamily="34" charset="-34"/>
                </a:rPr>
                <a:t>2</a:t>
              </a:r>
              <a:endParaRPr lang="th-TH" sz="1400" dirty="0" smtClean="0">
                <a:solidFill>
                  <a:prstClr val="black"/>
                </a:solidFill>
                <a:latin typeface="Arial" pitchFamily="34" charset="0"/>
                <a:cs typeface="Angsana New" pitchFamily="18" charset="-34"/>
              </a:endParaRPr>
            </a:p>
          </p:txBody>
        </p:sp>
        <p:sp>
          <p:nvSpPr>
            <p:cNvPr id="1034" name="Rectangle 10"/>
            <p:cNvSpPr>
              <a:spLocks noChangeArrowheads="1"/>
            </p:cNvSpPr>
            <p:nvPr/>
          </p:nvSpPr>
          <p:spPr bwMode="auto">
            <a:xfrm>
              <a:off x="5980113" y="3965575"/>
              <a:ext cx="65"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pic>
          <p:nvPicPr>
            <p:cNvPr id="1035" name="Picture 11"/>
            <p:cNvPicPr>
              <a:picLocks noChangeAspect="1" noChangeArrowheads="1"/>
            </p:cNvPicPr>
            <p:nvPr/>
          </p:nvPicPr>
          <p:blipFill>
            <a:blip r:embed="rId8"/>
            <a:srcRect/>
            <a:stretch>
              <a:fillRect/>
            </a:stretch>
          </p:blipFill>
          <p:spPr bwMode="auto">
            <a:xfrm>
              <a:off x="4714875" y="4964113"/>
              <a:ext cx="830263" cy="360363"/>
            </a:xfrm>
            <a:prstGeom prst="rect">
              <a:avLst/>
            </a:prstGeom>
            <a:noFill/>
            <a:ln w="9525">
              <a:noFill/>
              <a:miter lim="800000"/>
              <a:headEnd/>
              <a:tailEnd/>
            </a:ln>
          </p:spPr>
        </p:pic>
        <p:pic>
          <p:nvPicPr>
            <p:cNvPr id="1036" name="Picture 12"/>
            <p:cNvPicPr>
              <a:picLocks noChangeAspect="1" noChangeArrowheads="1"/>
            </p:cNvPicPr>
            <p:nvPr/>
          </p:nvPicPr>
          <p:blipFill>
            <a:blip r:embed="rId9"/>
            <a:srcRect/>
            <a:stretch>
              <a:fillRect/>
            </a:stretch>
          </p:blipFill>
          <p:spPr bwMode="auto">
            <a:xfrm>
              <a:off x="4714875" y="4964113"/>
              <a:ext cx="830263" cy="360363"/>
            </a:xfrm>
            <a:prstGeom prst="rect">
              <a:avLst/>
            </a:prstGeom>
            <a:noFill/>
            <a:ln w="9525">
              <a:noFill/>
              <a:miter lim="800000"/>
              <a:headEnd/>
              <a:tailEnd/>
            </a:ln>
          </p:spPr>
        </p:pic>
        <p:sp>
          <p:nvSpPr>
            <p:cNvPr id="1037" name="Rectangle 13"/>
            <p:cNvSpPr>
              <a:spLocks noChangeArrowheads="1"/>
            </p:cNvSpPr>
            <p:nvPr/>
          </p:nvSpPr>
          <p:spPr bwMode="auto">
            <a:xfrm>
              <a:off x="4878388" y="5022849"/>
              <a:ext cx="46487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1400" b="1" dirty="0" err="1" smtClean="0">
                  <a:solidFill>
                    <a:srgbClr val="000000"/>
                  </a:solidFill>
                  <a:latin typeface="Browallia New" pitchFamily="34" charset="-34"/>
                  <a:cs typeface="Browallia New" pitchFamily="34" charset="-34"/>
                </a:rPr>
                <a:t>Sensors</a:t>
              </a:r>
              <a:endParaRPr lang="th-TH" sz="1400" dirty="0" smtClean="0">
                <a:solidFill>
                  <a:prstClr val="black"/>
                </a:solidFill>
                <a:latin typeface="Arial" pitchFamily="34" charset="0"/>
                <a:cs typeface="Angsana New" pitchFamily="18" charset="-34"/>
              </a:endParaRPr>
            </a:p>
          </p:txBody>
        </p:sp>
        <p:pic>
          <p:nvPicPr>
            <p:cNvPr id="1038" name="Picture 14"/>
            <p:cNvPicPr>
              <a:picLocks noChangeAspect="1" noChangeArrowheads="1"/>
            </p:cNvPicPr>
            <p:nvPr/>
          </p:nvPicPr>
          <p:blipFill>
            <a:blip r:embed="rId10"/>
            <a:srcRect/>
            <a:stretch>
              <a:fillRect/>
            </a:stretch>
          </p:blipFill>
          <p:spPr bwMode="auto">
            <a:xfrm>
              <a:off x="6403975" y="4964113"/>
              <a:ext cx="839788" cy="360363"/>
            </a:xfrm>
            <a:prstGeom prst="rect">
              <a:avLst/>
            </a:prstGeom>
            <a:noFill/>
            <a:ln w="9525">
              <a:noFill/>
              <a:miter lim="800000"/>
              <a:headEnd/>
              <a:tailEnd/>
            </a:ln>
          </p:spPr>
        </p:pic>
        <p:pic>
          <p:nvPicPr>
            <p:cNvPr id="1039" name="Picture 15"/>
            <p:cNvPicPr>
              <a:picLocks noChangeAspect="1" noChangeArrowheads="1"/>
            </p:cNvPicPr>
            <p:nvPr/>
          </p:nvPicPr>
          <p:blipFill>
            <a:blip r:embed="rId11"/>
            <a:srcRect/>
            <a:stretch>
              <a:fillRect/>
            </a:stretch>
          </p:blipFill>
          <p:spPr bwMode="auto">
            <a:xfrm>
              <a:off x="6403975" y="4964113"/>
              <a:ext cx="839788" cy="360363"/>
            </a:xfrm>
            <a:prstGeom prst="rect">
              <a:avLst/>
            </a:prstGeom>
            <a:noFill/>
            <a:ln w="9525">
              <a:noFill/>
              <a:miter lim="800000"/>
              <a:headEnd/>
              <a:tailEnd/>
            </a:ln>
          </p:spPr>
        </p:pic>
        <p:sp>
          <p:nvSpPr>
            <p:cNvPr id="1040" name="Rectangle 16"/>
            <p:cNvSpPr>
              <a:spLocks noChangeArrowheads="1"/>
            </p:cNvSpPr>
            <p:nvPr/>
          </p:nvSpPr>
          <p:spPr bwMode="auto">
            <a:xfrm>
              <a:off x="6559550" y="5022849"/>
              <a:ext cx="50975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1400" b="1" dirty="0" err="1" smtClean="0">
                  <a:solidFill>
                    <a:srgbClr val="000000"/>
                  </a:solidFill>
                  <a:latin typeface="Browallia New" pitchFamily="34" charset="-34"/>
                  <a:cs typeface="Browallia New" pitchFamily="34" charset="-34"/>
                </a:rPr>
                <a:t>Shooters</a:t>
              </a:r>
              <a:endParaRPr lang="th-TH" sz="1400" dirty="0" smtClean="0">
                <a:solidFill>
                  <a:prstClr val="black"/>
                </a:solidFill>
                <a:latin typeface="Arial" pitchFamily="34" charset="0"/>
                <a:cs typeface="Angsana New" pitchFamily="18" charset="-34"/>
              </a:endParaRPr>
            </a:p>
          </p:txBody>
        </p:sp>
        <p:sp>
          <p:nvSpPr>
            <p:cNvPr id="1041" name="Rectangle 17"/>
            <p:cNvSpPr>
              <a:spLocks noChangeArrowheads="1"/>
            </p:cNvSpPr>
            <p:nvPr/>
          </p:nvSpPr>
          <p:spPr bwMode="auto">
            <a:xfrm>
              <a:off x="5715000" y="4603750"/>
              <a:ext cx="46326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400" b="1" dirty="0" err="1" smtClean="0">
                  <a:solidFill>
                    <a:srgbClr val="000000"/>
                  </a:solidFill>
                  <a:latin typeface="Browallia New" pitchFamily="34" charset="-34"/>
                  <a:cs typeface="Browallia New" pitchFamily="34" charset="-34"/>
                </a:rPr>
                <a:t>Network</a:t>
              </a:r>
              <a:endParaRPr lang="th-TH" sz="1400" dirty="0" smtClean="0">
                <a:solidFill>
                  <a:prstClr val="black"/>
                </a:solidFill>
                <a:latin typeface="Arial" pitchFamily="34" charset="0"/>
                <a:cs typeface="Angsana New" pitchFamily="18" charset="-34"/>
              </a:endParaRPr>
            </a:p>
          </p:txBody>
        </p:sp>
        <p:pic>
          <p:nvPicPr>
            <p:cNvPr id="1042" name="Picture 18"/>
            <p:cNvPicPr>
              <a:picLocks noChangeAspect="1" noChangeArrowheads="1"/>
            </p:cNvPicPr>
            <p:nvPr/>
          </p:nvPicPr>
          <p:blipFill>
            <a:blip r:embed="rId12"/>
            <a:srcRect/>
            <a:stretch>
              <a:fillRect/>
            </a:stretch>
          </p:blipFill>
          <p:spPr bwMode="auto">
            <a:xfrm>
              <a:off x="6064250" y="5264150"/>
              <a:ext cx="1985963" cy="1131888"/>
            </a:xfrm>
            <a:prstGeom prst="rect">
              <a:avLst/>
            </a:prstGeom>
            <a:noFill/>
            <a:ln w="9525">
              <a:noFill/>
              <a:miter lim="800000"/>
              <a:headEnd/>
              <a:tailEnd/>
            </a:ln>
          </p:spPr>
        </p:pic>
        <p:pic>
          <p:nvPicPr>
            <p:cNvPr id="1043" name="Picture 19"/>
            <p:cNvPicPr>
              <a:picLocks noChangeAspect="1" noChangeArrowheads="1"/>
            </p:cNvPicPr>
            <p:nvPr/>
          </p:nvPicPr>
          <p:blipFill>
            <a:blip r:embed="rId13"/>
            <a:srcRect/>
            <a:stretch>
              <a:fillRect/>
            </a:stretch>
          </p:blipFill>
          <p:spPr bwMode="auto">
            <a:xfrm>
              <a:off x="6019800" y="5257800"/>
              <a:ext cx="2209800" cy="1219200"/>
            </a:xfrm>
            <a:prstGeom prst="rect">
              <a:avLst/>
            </a:prstGeom>
            <a:noFill/>
            <a:ln w="9525">
              <a:noFill/>
              <a:miter lim="800000"/>
              <a:headEnd/>
              <a:tailEnd/>
            </a:ln>
          </p:spPr>
        </p:pic>
        <p:sp>
          <p:nvSpPr>
            <p:cNvPr id="1044" name="Rectangle 20"/>
            <p:cNvSpPr>
              <a:spLocks noChangeArrowheads="1"/>
            </p:cNvSpPr>
            <p:nvPr/>
          </p:nvSpPr>
          <p:spPr bwMode="auto">
            <a:xfrm>
              <a:off x="6224588" y="5364163"/>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45" name="Rectangle 21"/>
            <p:cNvSpPr>
              <a:spLocks noChangeArrowheads="1"/>
            </p:cNvSpPr>
            <p:nvPr/>
          </p:nvSpPr>
          <p:spPr bwMode="auto">
            <a:xfrm>
              <a:off x="6370572" y="5368925"/>
              <a:ext cx="33502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Stealth</a:t>
              </a:r>
              <a:endParaRPr lang="th-TH" sz="1200" b="1" dirty="0" smtClean="0">
                <a:solidFill>
                  <a:prstClr val="black"/>
                </a:solidFill>
                <a:latin typeface="Arial" pitchFamily="34" charset="0"/>
                <a:cs typeface="Angsana New" pitchFamily="18" charset="-34"/>
              </a:endParaRPr>
            </a:p>
          </p:txBody>
        </p:sp>
        <p:sp>
          <p:nvSpPr>
            <p:cNvPr id="1046" name="Rectangle 22"/>
            <p:cNvSpPr>
              <a:spLocks noChangeArrowheads="1"/>
            </p:cNvSpPr>
            <p:nvPr/>
          </p:nvSpPr>
          <p:spPr bwMode="auto">
            <a:xfrm>
              <a:off x="6224588" y="5516563"/>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47" name="Rectangle 23"/>
            <p:cNvSpPr>
              <a:spLocks noChangeArrowheads="1"/>
            </p:cNvSpPr>
            <p:nvPr/>
          </p:nvSpPr>
          <p:spPr bwMode="auto">
            <a:xfrm>
              <a:off x="6406183" y="5521325"/>
              <a:ext cx="75661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Strike</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Precision</a:t>
              </a:r>
              <a:endParaRPr lang="th-TH" sz="1200" b="1" dirty="0" smtClean="0">
                <a:solidFill>
                  <a:prstClr val="black"/>
                </a:solidFill>
                <a:latin typeface="Arial" pitchFamily="34" charset="0"/>
                <a:cs typeface="Angsana New" pitchFamily="18" charset="-34"/>
              </a:endParaRPr>
            </a:p>
          </p:txBody>
        </p:sp>
        <p:sp>
          <p:nvSpPr>
            <p:cNvPr id="1048" name="Rectangle 24"/>
            <p:cNvSpPr>
              <a:spLocks noChangeArrowheads="1"/>
            </p:cNvSpPr>
            <p:nvPr/>
          </p:nvSpPr>
          <p:spPr bwMode="auto">
            <a:xfrm>
              <a:off x="6224588" y="5673725"/>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49" name="Rectangle 25"/>
            <p:cNvSpPr>
              <a:spLocks noChangeArrowheads="1"/>
            </p:cNvSpPr>
            <p:nvPr/>
          </p:nvSpPr>
          <p:spPr bwMode="auto">
            <a:xfrm>
              <a:off x="6400800" y="5678488"/>
              <a:ext cx="4344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Stand</a:t>
              </a:r>
              <a:r>
                <a:rPr lang="th-TH" sz="1200" b="1" dirty="0" smtClean="0">
                  <a:solidFill>
                    <a:srgbClr val="000000"/>
                  </a:solidFill>
                  <a:latin typeface="Browallia New" pitchFamily="34" charset="-34"/>
                  <a:cs typeface="Browallia New" pitchFamily="34" charset="-34"/>
                </a:rPr>
                <a:t> </a:t>
              </a:r>
              <a:r>
                <a:rPr lang="en-US" sz="1200" b="1" dirty="0" smtClean="0">
                  <a:solidFill>
                    <a:srgbClr val="000000"/>
                  </a:solidFill>
                  <a:latin typeface="Browallia New" pitchFamily="34" charset="-34"/>
                  <a:cs typeface="Browallia New" pitchFamily="34" charset="-34"/>
                </a:rPr>
                <a:t>off</a:t>
              </a:r>
              <a:endParaRPr lang="th-TH" sz="1200" b="1" dirty="0" smtClean="0">
                <a:solidFill>
                  <a:prstClr val="black"/>
                </a:solidFill>
                <a:latin typeface="Arial" pitchFamily="34" charset="0"/>
                <a:cs typeface="Angsana New" pitchFamily="18" charset="-34"/>
              </a:endParaRPr>
            </a:p>
          </p:txBody>
        </p:sp>
        <p:sp>
          <p:nvSpPr>
            <p:cNvPr id="1052" name="Rectangle 28"/>
            <p:cNvSpPr>
              <a:spLocks noChangeArrowheads="1"/>
            </p:cNvSpPr>
            <p:nvPr/>
          </p:nvSpPr>
          <p:spPr bwMode="auto">
            <a:xfrm>
              <a:off x="6224588" y="583088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53" name="Rectangle 29"/>
            <p:cNvSpPr>
              <a:spLocks noChangeArrowheads="1"/>
            </p:cNvSpPr>
            <p:nvPr/>
          </p:nvSpPr>
          <p:spPr bwMode="auto">
            <a:xfrm>
              <a:off x="6363589" y="5835649"/>
              <a:ext cx="171361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Situational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Awareness</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Operational</a:t>
              </a:r>
              <a:r>
                <a:rPr lang="th-TH" sz="1200" b="1" dirty="0" smtClean="0">
                  <a:solidFill>
                    <a:srgbClr val="000000"/>
                  </a:solidFill>
                  <a:latin typeface="Browallia New" pitchFamily="34" charset="-34"/>
                  <a:cs typeface="Browallia New" pitchFamily="34" charset="-34"/>
                </a:rPr>
                <a:t> </a:t>
              </a:r>
              <a:endParaRPr lang="th-TH" sz="1200" b="1" dirty="0" smtClean="0">
                <a:solidFill>
                  <a:prstClr val="black"/>
                </a:solidFill>
                <a:latin typeface="Arial" pitchFamily="34" charset="0"/>
                <a:cs typeface="Angsana New" pitchFamily="18" charset="-34"/>
              </a:endParaRPr>
            </a:p>
          </p:txBody>
        </p:sp>
        <p:sp>
          <p:nvSpPr>
            <p:cNvPr id="1054" name="Rectangle 30"/>
            <p:cNvSpPr>
              <a:spLocks noChangeArrowheads="1"/>
            </p:cNvSpPr>
            <p:nvPr/>
          </p:nvSpPr>
          <p:spPr bwMode="auto">
            <a:xfrm>
              <a:off x="6400800" y="5988049"/>
              <a:ext cx="89607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and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Tactical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Level</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55" name="Rectangle 31"/>
            <p:cNvSpPr>
              <a:spLocks noChangeArrowheads="1"/>
            </p:cNvSpPr>
            <p:nvPr/>
          </p:nvSpPr>
          <p:spPr bwMode="auto">
            <a:xfrm>
              <a:off x="6224588" y="6140449"/>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56" name="Rectangle 32"/>
            <p:cNvSpPr>
              <a:spLocks noChangeArrowheads="1"/>
            </p:cNvSpPr>
            <p:nvPr/>
          </p:nvSpPr>
          <p:spPr bwMode="auto">
            <a:xfrm>
              <a:off x="6400800" y="6145213"/>
              <a:ext cx="104996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Synchronized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Actions</a:t>
              </a:r>
              <a:endParaRPr lang="th-TH" sz="1200" b="1" dirty="0" smtClean="0">
                <a:solidFill>
                  <a:prstClr val="black"/>
                </a:solidFill>
                <a:latin typeface="Arial" pitchFamily="34" charset="0"/>
                <a:cs typeface="Angsana New" pitchFamily="18" charset="-34"/>
              </a:endParaRPr>
            </a:p>
          </p:txBody>
        </p:sp>
        <p:pic>
          <p:nvPicPr>
            <p:cNvPr id="1057" name="Picture 33"/>
            <p:cNvPicPr>
              <a:picLocks noChangeAspect="1" noChangeArrowheads="1"/>
            </p:cNvPicPr>
            <p:nvPr/>
          </p:nvPicPr>
          <p:blipFill>
            <a:blip r:embed="rId14"/>
            <a:srcRect/>
            <a:stretch>
              <a:fillRect/>
            </a:stretch>
          </p:blipFill>
          <p:spPr bwMode="auto">
            <a:xfrm>
              <a:off x="4832350" y="3101975"/>
              <a:ext cx="2201863" cy="784225"/>
            </a:xfrm>
            <a:prstGeom prst="rect">
              <a:avLst/>
            </a:prstGeom>
            <a:noFill/>
            <a:ln w="9525">
              <a:noFill/>
              <a:miter lim="800000"/>
              <a:headEnd/>
              <a:tailEnd/>
            </a:ln>
          </p:spPr>
        </p:pic>
        <p:pic>
          <p:nvPicPr>
            <p:cNvPr id="1058" name="Picture 34"/>
            <p:cNvPicPr>
              <a:picLocks noChangeAspect="1" noChangeArrowheads="1"/>
            </p:cNvPicPr>
            <p:nvPr/>
          </p:nvPicPr>
          <p:blipFill>
            <a:blip r:embed="rId15"/>
            <a:srcRect/>
            <a:stretch>
              <a:fillRect/>
            </a:stretch>
          </p:blipFill>
          <p:spPr bwMode="auto">
            <a:xfrm>
              <a:off x="4572000" y="3101975"/>
              <a:ext cx="2438400" cy="1089025"/>
            </a:xfrm>
            <a:prstGeom prst="rect">
              <a:avLst/>
            </a:prstGeom>
            <a:noFill/>
            <a:ln w="9525">
              <a:noFill/>
              <a:miter lim="800000"/>
              <a:headEnd/>
              <a:tailEnd/>
            </a:ln>
          </p:spPr>
        </p:pic>
        <p:sp>
          <p:nvSpPr>
            <p:cNvPr id="1059" name="Rectangle 35"/>
            <p:cNvSpPr>
              <a:spLocks noChangeArrowheads="1"/>
            </p:cNvSpPr>
            <p:nvPr/>
          </p:nvSpPr>
          <p:spPr bwMode="auto">
            <a:xfrm>
              <a:off x="4800600" y="3197226"/>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0" name="Rectangle 36"/>
            <p:cNvSpPr>
              <a:spLocks noChangeArrowheads="1"/>
            </p:cNvSpPr>
            <p:nvPr/>
          </p:nvSpPr>
          <p:spPr bwMode="auto">
            <a:xfrm>
              <a:off x="4953000" y="3203575"/>
              <a:ext cx="133530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Total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Situational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Awareness</a:t>
              </a:r>
              <a:endParaRPr lang="th-TH" sz="1200" b="1" dirty="0" smtClean="0">
                <a:solidFill>
                  <a:prstClr val="black"/>
                </a:solidFill>
                <a:latin typeface="Arial" pitchFamily="34" charset="0"/>
                <a:cs typeface="Angsana New" pitchFamily="18" charset="-34"/>
              </a:endParaRPr>
            </a:p>
          </p:txBody>
        </p:sp>
        <p:sp>
          <p:nvSpPr>
            <p:cNvPr id="1061" name="Rectangle 37"/>
            <p:cNvSpPr>
              <a:spLocks noChangeArrowheads="1"/>
            </p:cNvSpPr>
            <p:nvPr/>
          </p:nvSpPr>
          <p:spPr bwMode="auto">
            <a:xfrm>
              <a:off x="4800600" y="334803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2" name="Rectangle 38"/>
            <p:cNvSpPr>
              <a:spLocks noChangeArrowheads="1"/>
            </p:cNvSpPr>
            <p:nvPr/>
          </p:nvSpPr>
          <p:spPr bwMode="auto">
            <a:xfrm>
              <a:off x="4953000" y="3354388"/>
              <a:ext cx="20085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Decision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Superiority</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First</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Right</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Decision</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63" name="Rectangle 39"/>
            <p:cNvSpPr>
              <a:spLocks noChangeArrowheads="1"/>
            </p:cNvSpPr>
            <p:nvPr/>
          </p:nvSpPr>
          <p:spPr bwMode="auto">
            <a:xfrm>
              <a:off x="4800600" y="350678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4" name="Rectangle 40"/>
            <p:cNvSpPr>
              <a:spLocks noChangeArrowheads="1"/>
            </p:cNvSpPr>
            <p:nvPr/>
          </p:nvSpPr>
          <p:spPr bwMode="auto">
            <a:xfrm>
              <a:off x="4953000" y="3513138"/>
              <a:ext cx="9409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Speed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Command</a:t>
              </a:r>
              <a:endParaRPr lang="th-TH" sz="1200" b="1" dirty="0" smtClean="0">
                <a:solidFill>
                  <a:prstClr val="black"/>
                </a:solidFill>
                <a:latin typeface="Arial" pitchFamily="34" charset="0"/>
                <a:cs typeface="Angsana New" pitchFamily="18" charset="-34"/>
              </a:endParaRPr>
            </a:p>
          </p:txBody>
        </p:sp>
        <p:sp>
          <p:nvSpPr>
            <p:cNvPr id="1065" name="Rectangle 41"/>
            <p:cNvSpPr>
              <a:spLocks noChangeArrowheads="1"/>
            </p:cNvSpPr>
            <p:nvPr/>
          </p:nvSpPr>
          <p:spPr bwMode="auto">
            <a:xfrm>
              <a:off x="4800600" y="36639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6" name="Rectangle 42"/>
            <p:cNvSpPr>
              <a:spLocks noChangeArrowheads="1"/>
            </p:cNvSpPr>
            <p:nvPr/>
          </p:nvSpPr>
          <p:spPr bwMode="auto">
            <a:xfrm>
              <a:off x="4953000" y="3670300"/>
              <a:ext cx="13561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Proper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Tempo</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Operations</a:t>
              </a:r>
              <a:endParaRPr lang="th-TH" sz="1200" b="1" dirty="0" smtClean="0">
                <a:solidFill>
                  <a:prstClr val="black"/>
                </a:solidFill>
                <a:latin typeface="Arial" pitchFamily="34" charset="0"/>
                <a:cs typeface="Angsana New" pitchFamily="18" charset="-34"/>
              </a:endParaRPr>
            </a:p>
          </p:txBody>
        </p:sp>
        <p:pic>
          <p:nvPicPr>
            <p:cNvPr id="1067" name="Picture 43"/>
            <p:cNvPicPr>
              <a:picLocks noChangeAspect="1" noChangeArrowheads="1"/>
            </p:cNvPicPr>
            <p:nvPr/>
          </p:nvPicPr>
          <p:blipFill>
            <a:blip r:embed="rId16"/>
            <a:srcRect/>
            <a:stretch>
              <a:fillRect/>
            </a:stretch>
          </p:blipFill>
          <p:spPr bwMode="auto">
            <a:xfrm>
              <a:off x="3962400" y="5268913"/>
              <a:ext cx="2020888" cy="1136650"/>
            </a:xfrm>
            <a:prstGeom prst="rect">
              <a:avLst/>
            </a:prstGeom>
            <a:noFill/>
            <a:ln w="9525">
              <a:noFill/>
              <a:miter lim="800000"/>
              <a:headEnd/>
              <a:tailEnd/>
            </a:ln>
          </p:spPr>
        </p:pic>
        <p:pic>
          <p:nvPicPr>
            <p:cNvPr id="1068" name="Picture 44"/>
            <p:cNvPicPr>
              <a:picLocks noChangeAspect="1" noChangeArrowheads="1"/>
            </p:cNvPicPr>
            <p:nvPr/>
          </p:nvPicPr>
          <p:blipFill>
            <a:blip r:embed="rId17"/>
            <a:srcRect/>
            <a:stretch>
              <a:fillRect/>
            </a:stretch>
          </p:blipFill>
          <p:spPr bwMode="auto">
            <a:xfrm>
              <a:off x="3810000" y="5257800"/>
              <a:ext cx="2173288" cy="1136650"/>
            </a:xfrm>
            <a:prstGeom prst="rect">
              <a:avLst/>
            </a:prstGeom>
            <a:noFill/>
            <a:ln w="9525">
              <a:noFill/>
              <a:miter lim="800000"/>
              <a:headEnd/>
              <a:tailEnd/>
            </a:ln>
          </p:spPr>
        </p:pic>
        <p:sp>
          <p:nvSpPr>
            <p:cNvPr id="1069" name="Rectangle 45"/>
            <p:cNvSpPr>
              <a:spLocks noChangeArrowheads="1"/>
            </p:cNvSpPr>
            <p:nvPr/>
          </p:nvSpPr>
          <p:spPr bwMode="auto">
            <a:xfrm>
              <a:off x="4038600" y="54657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0" name="Rectangle 46"/>
            <p:cNvSpPr>
              <a:spLocks noChangeArrowheads="1"/>
            </p:cNvSpPr>
            <p:nvPr/>
          </p:nvSpPr>
          <p:spPr bwMode="auto">
            <a:xfrm>
              <a:off x="4191000" y="5454133"/>
              <a:ext cx="9409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Deep</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Sensor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Reach</a:t>
              </a:r>
              <a:endParaRPr lang="th-TH" sz="1200" b="1" dirty="0" smtClean="0">
                <a:solidFill>
                  <a:prstClr val="black"/>
                </a:solidFill>
                <a:latin typeface="Arial" pitchFamily="34" charset="0"/>
                <a:cs typeface="Angsana New" pitchFamily="18" charset="-34"/>
              </a:endParaRPr>
            </a:p>
          </p:txBody>
        </p:sp>
        <p:sp>
          <p:nvSpPr>
            <p:cNvPr id="1071" name="Rectangle 47"/>
            <p:cNvSpPr>
              <a:spLocks noChangeArrowheads="1"/>
            </p:cNvSpPr>
            <p:nvPr/>
          </p:nvSpPr>
          <p:spPr bwMode="auto">
            <a:xfrm>
              <a:off x="4038600" y="56181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2" name="Rectangle 48"/>
            <p:cNvSpPr>
              <a:spLocks noChangeArrowheads="1"/>
            </p:cNvSpPr>
            <p:nvPr/>
          </p:nvSpPr>
          <p:spPr bwMode="auto">
            <a:xfrm>
              <a:off x="4191000" y="5606533"/>
              <a:ext cx="87844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Information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Reach</a:t>
              </a:r>
              <a:endParaRPr lang="th-TH" sz="1200" b="1" dirty="0" smtClean="0">
                <a:solidFill>
                  <a:prstClr val="black"/>
                </a:solidFill>
                <a:latin typeface="Arial" pitchFamily="34" charset="0"/>
                <a:cs typeface="Angsana New" pitchFamily="18" charset="-34"/>
              </a:endParaRPr>
            </a:p>
          </p:txBody>
        </p:sp>
        <p:sp>
          <p:nvSpPr>
            <p:cNvPr id="1073" name="Rectangle 49"/>
            <p:cNvSpPr>
              <a:spLocks noChangeArrowheads="1"/>
            </p:cNvSpPr>
            <p:nvPr/>
          </p:nvSpPr>
          <p:spPr bwMode="auto">
            <a:xfrm>
              <a:off x="4038600" y="57705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4" name="Rectangle 50"/>
            <p:cNvSpPr>
              <a:spLocks noChangeArrowheads="1"/>
            </p:cNvSpPr>
            <p:nvPr/>
          </p:nvSpPr>
          <p:spPr bwMode="auto">
            <a:xfrm>
              <a:off x="4191000" y="5825413"/>
              <a:ext cx="1343316" cy="2564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lnSpc>
                  <a:spcPts val="1000"/>
                </a:lnSpc>
                <a:spcBef>
                  <a:spcPct val="0"/>
                </a:spcBef>
                <a:spcAft>
                  <a:spcPct val="0"/>
                </a:spcAft>
              </a:pPr>
              <a:r>
                <a:rPr lang="th-TH" sz="1200" b="1" dirty="0" err="1" smtClean="0">
                  <a:solidFill>
                    <a:srgbClr val="000000"/>
                  </a:solidFill>
                  <a:latin typeface="Browallia New" pitchFamily="34" charset="-34"/>
                  <a:cs typeface="Browallia New" pitchFamily="34" charset="-34"/>
                </a:rPr>
                <a:t>Sensor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Information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Sharing</a:t>
              </a:r>
              <a:r>
                <a:rPr lang="th-TH" sz="1200" b="1" dirty="0" smtClean="0">
                  <a:solidFill>
                    <a:srgbClr val="000000"/>
                  </a:solidFill>
                  <a:latin typeface="Browallia New" pitchFamily="34" charset="-34"/>
                  <a:cs typeface="Browallia New" pitchFamily="34" charset="-34"/>
                </a:rPr>
                <a:t>/</a:t>
              </a:r>
            </a:p>
            <a:p>
              <a:pPr fontAlgn="base">
                <a:lnSpc>
                  <a:spcPts val="1000"/>
                </a:lnSpc>
                <a:spcBef>
                  <a:spcPct val="0"/>
                </a:spcBef>
                <a:spcAft>
                  <a:spcPct val="0"/>
                </a:spcAft>
              </a:pPr>
              <a:r>
                <a:rPr lang="th-TH" sz="1200" b="1" dirty="0" err="1" smtClean="0">
                  <a:solidFill>
                    <a:srgbClr val="000000"/>
                  </a:solidFill>
                  <a:latin typeface="Browallia New" pitchFamily="34" charset="-34"/>
                  <a:cs typeface="Browallia New" pitchFamily="34" charset="-34"/>
                </a:rPr>
                <a:t>Integrating</a:t>
              </a:r>
              <a:endParaRPr lang="th-TH" sz="1200" b="1" dirty="0" smtClean="0">
                <a:solidFill>
                  <a:prstClr val="black"/>
                </a:solidFill>
                <a:latin typeface="Arial" pitchFamily="34" charset="0"/>
                <a:cs typeface="Angsana New" pitchFamily="18" charset="-34"/>
              </a:endParaRPr>
            </a:p>
          </p:txBody>
        </p:sp>
        <p:sp>
          <p:nvSpPr>
            <p:cNvPr id="1075" name="Rectangle 51"/>
            <p:cNvSpPr>
              <a:spLocks noChangeArrowheads="1"/>
            </p:cNvSpPr>
            <p:nvPr/>
          </p:nvSpPr>
          <p:spPr bwMode="auto">
            <a:xfrm>
              <a:off x="4038600" y="60753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6" name="Rectangle 52"/>
            <p:cNvSpPr>
              <a:spLocks noChangeArrowheads="1"/>
            </p:cNvSpPr>
            <p:nvPr/>
          </p:nvSpPr>
          <p:spPr bwMode="auto">
            <a:xfrm>
              <a:off x="4191000" y="6063733"/>
              <a:ext cx="4344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Stand</a:t>
              </a:r>
              <a:r>
                <a:rPr lang="th-TH" sz="1200" b="1" dirty="0" smtClean="0">
                  <a:solidFill>
                    <a:srgbClr val="000000"/>
                  </a:solidFill>
                  <a:latin typeface="Browallia New" pitchFamily="34" charset="-34"/>
                  <a:cs typeface="Browallia New" pitchFamily="34" charset="-34"/>
                </a:rPr>
                <a:t> </a:t>
              </a:r>
              <a:r>
                <a:rPr lang="en-US" sz="1200" b="1" dirty="0" smtClean="0">
                  <a:solidFill>
                    <a:srgbClr val="000000"/>
                  </a:solidFill>
                  <a:latin typeface="Browallia New" pitchFamily="34" charset="-34"/>
                  <a:cs typeface="Browallia New" pitchFamily="34" charset="-34"/>
                </a:rPr>
                <a:t>off</a:t>
              </a:r>
              <a:endParaRPr lang="th-TH" sz="1200" b="1" dirty="0" smtClean="0">
                <a:solidFill>
                  <a:prstClr val="black"/>
                </a:solidFill>
                <a:latin typeface="Arial" pitchFamily="34" charset="0"/>
                <a:cs typeface="Angsana New" pitchFamily="18" charset="-34"/>
              </a:endParaRPr>
            </a:p>
          </p:txBody>
        </p:sp>
        <p:sp>
          <p:nvSpPr>
            <p:cNvPr id="1079" name="Rectangle 55"/>
            <p:cNvSpPr>
              <a:spLocks noChangeArrowheads="1"/>
            </p:cNvSpPr>
            <p:nvPr/>
          </p:nvSpPr>
          <p:spPr bwMode="auto">
            <a:xfrm>
              <a:off x="7239000" y="4876800"/>
              <a:ext cx="3366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Platform</a:t>
              </a:r>
              <a:endParaRPr lang="th-TH" sz="1000" dirty="0" smtClean="0">
                <a:solidFill>
                  <a:prstClr val="black"/>
                </a:solidFill>
                <a:latin typeface="Arial" pitchFamily="34" charset="0"/>
                <a:cs typeface="Angsana New" pitchFamily="18" charset="-34"/>
              </a:endParaRPr>
            </a:p>
          </p:txBody>
        </p:sp>
        <p:sp>
          <p:nvSpPr>
            <p:cNvPr id="1080" name="Rectangle 56"/>
            <p:cNvSpPr>
              <a:spLocks noChangeArrowheads="1"/>
            </p:cNvSpPr>
            <p:nvPr/>
          </p:nvSpPr>
          <p:spPr bwMode="auto">
            <a:xfrm>
              <a:off x="7239000" y="5027712"/>
              <a:ext cx="32541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Weapon</a:t>
              </a:r>
              <a:endParaRPr lang="th-TH" sz="1000" dirty="0" smtClean="0">
                <a:solidFill>
                  <a:prstClr val="black"/>
                </a:solidFill>
                <a:latin typeface="Arial" pitchFamily="34" charset="0"/>
                <a:cs typeface="Angsana New" pitchFamily="18" charset="-34"/>
              </a:endParaRPr>
            </a:p>
          </p:txBody>
        </p:sp>
        <p:sp>
          <p:nvSpPr>
            <p:cNvPr id="1081" name="Rectangle 57"/>
            <p:cNvSpPr>
              <a:spLocks noChangeArrowheads="1"/>
            </p:cNvSpPr>
            <p:nvPr/>
          </p:nvSpPr>
          <p:spPr bwMode="auto">
            <a:xfrm>
              <a:off x="7239000" y="5180112"/>
              <a:ext cx="6572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Ground</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Defense</a:t>
              </a:r>
              <a:endParaRPr lang="th-TH" sz="1000" b="1" dirty="0" smtClean="0">
                <a:solidFill>
                  <a:prstClr val="black"/>
                </a:solidFill>
                <a:latin typeface="Arial" pitchFamily="34" charset="0"/>
                <a:cs typeface="Angsana New" pitchFamily="18" charset="-34"/>
              </a:endParaRPr>
            </a:p>
          </p:txBody>
        </p:sp>
        <p:sp>
          <p:nvSpPr>
            <p:cNvPr id="1082" name="Rectangle 58"/>
            <p:cNvSpPr>
              <a:spLocks noChangeArrowheads="1"/>
            </p:cNvSpPr>
            <p:nvPr/>
          </p:nvSpPr>
          <p:spPr bwMode="auto">
            <a:xfrm>
              <a:off x="5486400" y="4857749"/>
              <a:ext cx="24686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Sense</a:t>
              </a:r>
              <a:endParaRPr lang="th-TH" sz="2800" dirty="0" smtClean="0">
                <a:solidFill>
                  <a:prstClr val="black"/>
                </a:solidFill>
                <a:latin typeface="Arial" pitchFamily="34" charset="0"/>
                <a:cs typeface="Angsana New" pitchFamily="18" charset="-34"/>
              </a:endParaRPr>
            </a:p>
          </p:txBody>
        </p:sp>
        <p:sp>
          <p:nvSpPr>
            <p:cNvPr id="1083" name="Rectangle 59"/>
            <p:cNvSpPr>
              <a:spLocks noChangeArrowheads="1"/>
            </p:cNvSpPr>
            <p:nvPr/>
          </p:nvSpPr>
          <p:spPr bwMode="auto">
            <a:xfrm>
              <a:off x="5973762" y="4857749"/>
              <a:ext cx="40075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Response</a:t>
              </a:r>
              <a:endParaRPr lang="th-TH" sz="2800" dirty="0" smtClean="0">
                <a:solidFill>
                  <a:prstClr val="black"/>
                </a:solidFill>
                <a:latin typeface="Arial" pitchFamily="34" charset="0"/>
                <a:cs typeface="Angsana New" pitchFamily="18" charset="-34"/>
              </a:endParaRPr>
            </a:p>
          </p:txBody>
        </p:sp>
        <p:sp>
          <p:nvSpPr>
            <p:cNvPr id="1084" name="Rectangle 60"/>
            <p:cNvSpPr>
              <a:spLocks noChangeArrowheads="1"/>
            </p:cNvSpPr>
            <p:nvPr/>
          </p:nvSpPr>
          <p:spPr bwMode="auto">
            <a:xfrm>
              <a:off x="5816600" y="4383088"/>
              <a:ext cx="27411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Decide</a:t>
              </a:r>
              <a:endParaRPr lang="th-TH" sz="2800" dirty="0" smtClean="0">
                <a:solidFill>
                  <a:prstClr val="black"/>
                </a:solidFill>
                <a:latin typeface="Arial" pitchFamily="34" charset="0"/>
                <a:cs typeface="Angsana New" pitchFamily="18" charset="-34"/>
              </a:endParaRPr>
            </a:p>
          </p:txBody>
        </p:sp>
        <p:sp>
          <p:nvSpPr>
            <p:cNvPr id="1085" name="Rectangle 61"/>
            <p:cNvSpPr>
              <a:spLocks noChangeArrowheads="1"/>
            </p:cNvSpPr>
            <p:nvPr/>
          </p:nvSpPr>
          <p:spPr bwMode="auto">
            <a:xfrm>
              <a:off x="4267544" y="4689475"/>
              <a:ext cx="4568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Intelligence</a:t>
              </a:r>
              <a:endParaRPr lang="th-TH" sz="1000" dirty="0" smtClean="0">
                <a:solidFill>
                  <a:prstClr val="black"/>
                </a:solidFill>
                <a:latin typeface="Arial" pitchFamily="34" charset="0"/>
                <a:cs typeface="Angsana New" pitchFamily="18" charset="-34"/>
              </a:endParaRPr>
            </a:p>
          </p:txBody>
        </p:sp>
        <p:sp>
          <p:nvSpPr>
            <p:cNvPr id="1086" name="Rectangle 62"/>
            <p:cNvSpPr>
              <a:spLocks noChangeArrowheads="1"/>
            </p:cNvSpPr>
            <p:nvPr/>
          </p:nvSpPr>
          <p:spPr bwMode="auto">
            <a:xfrm>
              <a:off x="4191000" y="4808537"/>
              <a:ext cx="49051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Surveillance</a:t>
              </a:r>
              <a:endParaRPr lang="th-TH" sz="1000" dirty="0" smtClean="0">
                <a:solidFill>
                  <a:prstClr val="black"/>
                </a:solidFill>
                <a:latin typeface="Arial" pitchFamily="34" charset="0"/>
                <a:cs typeface="Angsana New" pitchFamily="18" charset="-34"/>
              </a:endParaRPr>
            </a:p>
          </p:txBody>
        </p:sp>
        <p:sp>
          <p:nvSpPr>
            <p:cNvPr id="1087" name="Rectangle 63"/>
            <p:cNvSpPr>
              <a:spLocks noChangeArrowheads="1"/>
            </p:cNvSpPr>
            <p:nvPr/>
          </p:nvSpPr>
          <p:spPr bwMode="auto">
            <a:xfrm>
              <a:off x="3962400" y="4922837"/>
              <a:ext cx="73738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Target</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Acquisition</a:t>
              </a:r>
              <a:endParaRPr lang="th-TH" sz="1000" dirty="0" smtClean="0">
                <a:solidFill>
                  <a:prstClr val="black"/>
                </a:solidFill>
                <a:latin typeface="Arial" pitchFamily="34" charset="0"/>
                <a:cs typeface="Angsana New" pitchFamily="18" charset="-34"/>
              </a:endParaRPr>
            </a:p>
          </p:txBody>
        </p:sp>
        <p:sp>
          <p:nvSpPr>
            <p:cNvPr id="1088" name="Rectangle 64"/>
            <p:cNvSpPr>
              <a:spLocks noChangeArrowheads="1"/>
            </p:cNvSpPr>
            <p:nvPr/>
          </p:nvSpPr>
          <p:spPr bwMode="auto">
            <a:xfrm>
              <a:off x="4038600" y="5037137"/>
              <a:ext cx="66043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Reconnaissance</a:t>
              </a:r>
              <a:endParaRPr lang="th-TH" sz="1000" dirty="0" smtClean="0">
                <a:solidFill>
                  <a:prstClr val="black"/>
                </a:solidFill>
                <a:latin typeface="Arial" pitchFamily="34" charset="0"/>
                <a:cs typeface="Angsana New" pitchFamily="18" charset="-34"/>
              </a:endParaRPr>
            </a:p>
          </p:txBody>
        </p:sp>
        <p:sp>
          <p:nvSpPr>
            <p:cNvPr id="1089" name="Rectangle 65"/>
            <p:cNvSpPr>
              <a:spLocks noChangeArrowheads="1"/>
            </p:cNvSpPr>
            <p:nvPr/>
          </p:nvSpPr>
          <p:spPr bwMode="auto">
            <a:xfrm>
              <a:off x="4364468" y="5151437"/>
              <a:ext cx="28373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Human</a:t>
              </a:r>
              <a:endParaRPr lang="th-TH" sz="1000" dirty="0" smtClean="0">
                <a:solidFill>
                  <a:prstClr val="black"/>
                </a:solidFill>
                <a:latin typeface="Arial" pitchFamily="34" charset="0"/>
                <a:cs typeface="Angsana New" pitchFamily="18" charset="-34"/>
              </a:endParaRPr>
            </a:p>
          </p:txBody>
        </p:sp>
        <p:sp>
          <p:nvSpPr>
            <p:cNvPr id="1090" name="Rectangle 66"/>
            <p:cNvSpPr>
              <a:spLocks noChangeArrowheads="1"/>
            </p:cNvSpPr>
            <p:nvPr/>
          </p:nvSpPr>
          <p:spPr bwMode="auto">
            <a:xfrm>
              <a:off x="6096000" y="4341912"/>
              <a:ext cx="7822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Telecommunication</a:t>
              </a:r>
              <a:endParaRPr lang="th-TH" sz="1000" dirty="0" smtClean="0">
                <a:solidFill>
                  <a:prstClr val="black"/>
                </a:solidFill>
                <a:latin typeface="Arial" pitchFamily="34" charset="0"/>
                <a:cs typeface="Angsana New" pitchFamily="18" charset="-34"/>
              </a:endParaRPr>
            </a:p>
          </p:txBody>
        </p:sp>
        <p:sp>
          <p:nvSpPr>
            <p:cNvPr id="1091" name="Rectangle 67"/>
            <p:cNvSpPr>
              <a:spLocks noChangeArrowheads="1"/>
            </p:cNvSpPr>
            <p:nvPr/>
          </p:nvSpPr>
          <p:spPr bwMode="auto">
            <a:xfrm>
              <a:off x="6172200" y="4494312"/>
              <a:ext cx="75341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Computer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Network</a:t>
              </a:r>
              <a:endParaRPr lang="th-TH" sz="1000" dirty="0" smtClean="0">
                <a:solidFill>
                  <a:prstClr val="black"/>
                </a:solidFill>
                <a:latin typeface="Arial" pitchFamily="34" charset="0"/>
                <a:cs typeface="Angsana New" pitchFamily="18" charset="-34"/>
              </a:endParaRPr>
            </a:p>
          </p:txBody>
        </p:sp>
        <p:sp>
          <p:nvSpPr>
            <p:cNvPr id="1092" name="Rectangle 68"/>
            <p:cNvSpPr>
              <a:spLocks noChangeArrowheads="1"/>
            </p:cNvSpPr>
            <p:nvPr/>
          </p:nvSpPr>
          <p:spPr bwMode="auto">
            <a:xfrm>
              <a:off x="6324600" y="4646712"/>
              <a:ext cx="74860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Tactical</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Data</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Link</a:t>
              </a:r>
              <a:r>
                <a:rPr lang="th-TH" sz="1000" b="1" i="1" dirty="0" smtClean="0">
                  <a:solidFill>
                    <a:srgbClr val="262673"/>
                  </a:solidFill>
                  <a:latin typeface="Browallia New" pitchFamily="34" charset="-34"/>
                  <a:cs typeface="Browallia New" pitchFamily="34" charset="-34"/>
                </a:rPr>
                <a:t> </a:t>
              </a:r>
              <a:endParaRPr lang="th-TH" sz="1000" dirty="0" smtClean="0">
                <a:solidFill>
                  <a:prstClr val="black"/>
                </a:solidFill>
                <a:latin typeface="Arial" pitchFamily="34" charset="0"/>
                <a:cs typeface="Angsana New" pitchFamily="18" charset="-34"/>
              </a:endParaRPr>
            </a:p>
          </p:txBody>
        </p:sp>
        <p:pic>
          <p:nvPicPr>
            <p:cNvPr id="1093" name="Picture 69"/>
            <p:cNvPicPr>
              <a:picLocks noChangeAspect="1" noChangeArrowheads="1"/>
            </p:cNvPicPr>
            <p:nvPr/>
          </p:nvPicPr>
          <p:blipFill>
            <a:blip r:embed="rId18"/>
            <a:srcRect/>
            <a:stretch>
              <a:fillRect/>
            </a:stretch>
          </p:blipFill>
          <p:spPr bwMode="auto">
            <a:xfrm>
              <a:off x="7104063" y="3716338"/>
              <a:ext cx="1665288" cy="1136650"/>
            </a:xfrm>
            <a:prstGeom prst="rect">
              <a:avLst/>
            </a:prstGeom>
            <a:noFill/>
            <a:ln w="9525">
              <a:noFill/>
              <a:miter lim="800000"/>
              <a:headEnd/>
              <a:tailEnd/>
            </a:ln>
          </p:spPr>
        </p:pic>
        <p:pic>
          <p:nvPicPr>
            <p:cNvPr id="1094" name="Picture 70"/>
            <p:cNvPicPr>
              <a:picLocks noChangeAspect="1" noChangeArrowheads="1"/>
            </p:cNvPicPr>
            <p:nvPr/>
          </p:nvPicPr>
          <p:blipFill>
            <a:blip r:embed="rId19"/>
            <a:srcRect/>
            <a:stretch>
              <a:fillRect/>
            </a:stretch>
          </p:blipFill>
          <p:spPr bwMode="auto">
            <a:xfrm>
              <a:off x="6934200" y="3944938"/>
              <a:ext cx="1905000" cy="1008062"/>
            </a:xfrm>
            <a:prstGeom prst="rect">
              <a:avLst/>
            </a:prstGeom>
            <a:noFill/>
            <a:ln w="9525">
              <a:noFill/>
              <a:miter lim="800000"/>
              <a:headEnd/>
              <a:tailEnd/>
            </a:ln>
          </p:spPr>
        </p:pic>
        <p:sp>
          <p:nvSpPr>
            <p:cNvPr id="1095" name="Rectangle 71"/>
            <p:cNvSpPr>
              <a:spLocks noChangeArrowheads="1"/>
            </p:cNvSpPr>
            <p:nvPr/>
          </p:nvSpPr>
          <p:spPr bwMode="auto">
            <a:xfrm>
              <a:off x="7162800" y="4094162"/>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96" name="Rectangle 72"/>
            <p:cNvSpPr>
              <a:spLocks noChangeArrowheads="1"/>
            </p:cNvSpPr>
            <p:nvPr/>
          </p:nvSpPr>
          <p:spPr bwMode="auto">
            <a:xfrm>
              <a:off x="7315200" y="4082534"/>
              <a:ext cx="98584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Speed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and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Accuracy</a:t>
              </a:r>
              <a:endParaRPr lang="th-TH" sz="1200" b="1" dirty="0" smtClean="0">
                <a:solidFill>
                  <a:prstClr val="black"/>
                </a:solidFill>
                <a:latin typeface="Arial" pitchFamily="34" charset="0"/>
                <a:cs typeface="Angsana New" pitchFamily="18" charset="-34"/>
              </a:endParaRPr>
            </a:p>
          </p:txBody>
        </p:sp>
        <p:sp>
          <p:nvSpPr>
            <p:cNvPr id="1097" name="Rectangle 73"/>
            <p:cNvSpPr>
              <a:spLocks noChangeArrowheads="1"/>
            </p:cNvSpPr>
            <p:nvPr/>
          </p:nvSpPr>
          <p:spPr bwMode="auto">
            <a:xfrm>
              <a:off x="7162800" y="42481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98" name="Rectangle 74"/>
            <p:cNvSpPr>
              <a:spLocks noChangeArrowheads="1"/>
            </p:cNvSpPr>
            <p:nvPr/>
          </p:nvSpPr>
          <p:spPr bwMode="auto">
            <a:xfrm>
              <a:off x="7315200" y="4234934"/>
              <a:ext cx="95699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Security</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Com</a:t>
              </a:r>
              <a:r>
                <a:rPr lang="th-TH" sz="1200" b="1" dirty="0" smtClean="0">
                  <a:solidFill>
                    <a:srgbClr val="000000"/>
                  </a:solidFill>
                  <a:latin typeface="Browallia New" pitchFamily="34" charset="-34"/>
                  <a:cs typeface="Browallia New" pitchFamily="34" charset="-34"/>
                </a:rPr>
                <a:t>/</a:t>
              </a:r>
              <a:r>
                <a:rPr lang="th-TH" sz="1200" b="1" dirty="0" err="1" smtClean="0">
                  <a:solidFill>
                    <a:srgbClr val="000000"/>
                  </a:solidFill>
                  <a:latin typeface="Browallia New" pitchFamily="34" charset="-34"/>
                  <a:cs typeface="Browallia New" pitchFamily="34" charset="-34"/>
                </a:rPr>
                <a:t>Tran</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99" name="Rectangle 75"/>
            <p:cNvSpPr>
              <a:spLocks noChangeArrowheads="1"/>
            </p:cNvSpPr>
            <p:nvPr/>
          </p:nvSpPr>
          <p:spPr bwMode="auto">
            <a:xfrm>
              <a:off x="7162800" y="4398962"/>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0" name="Rectangle 76"/>
            <p:cNvSpPr>
              <a:spLocks noChangeArrowheads="1"/>
            </p:cNvSpPr>
            <p:nvPr/>
          </p:nvSpPr>
          <p:spPr bwMode="auto">
            <a:xfrm>
              <a:off x="7315200" y="4387334"/>
              <a:ext cx="137377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Robustness</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Transmission</a:t>
              </a:r>
              <a:endParaRPr lang="th-TH" sz="1200" b="1" dirty="0" smtClean="0">
                <a:solidFill>
                  <a:prstClr val="black"/>
                </a:solidFill>
                <a:latin typeface="Arial" pitchFamily="34" charset="0"/>
                <a:cs typeface="Angsana New" pitchFamily="18" charset="-34"/>
              </a:endParaRPr>
            </a:p>
          </p:txBody>
        </p:sp>
        <p:sp>
          <p:nvSpPr>
            <p:cNvPr id="1101" name="Rectangle 77"/>
            <p:cNvSpPr>
              <a:spLocks noChangeArrowheads="1"/>
            </p:cNvSpPr>
            <p:nvPr/>
          </p:nvSpPr>
          <p:spPr bwMode="auto">
            <a:xfrm>
              <a:off x="7162800" y="45529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2" name="Rectangle 78"/>
            <p:cNvSpPr>
              <a:spLocks noChangeArrowheads="1"/>
            </p:cNvSpPr>
            <p:nvPr/>
          </p:nvSpPr>
          <p:spPr bwMode="auto">
            <a:xfrm>
              <a:off x="7315200" y="4539734"/>
              <a:ext cx="109645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Transmission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Capacity</a:t>
              </a:r>
              <a:endParaRPr lang="th-TH" sz="1200" b="1" dirty="0" smtClean="0">
                <a:solidFill>
                  <a:prstClr val="black"/>
                </a:solidFill>
                <a:latin typeface="Arial" pitchFamily="34" charset="0"/>
                <a:cs typeface="Angsana New" pitchFamily="18" charset="-34"/>
              </a:endParaRPr>
            </a:p>
          </p:txBody>
        </p:sp>
        <p:sp>
          <p:nvSpPr>
            <p:cNvPr id="1103" name="Rectangle 79"/>
            <p:cNvSpPr>
              <a:spLocks noChangeArrowheads="1"/>
            </p:cNvSpPr>
            <p:nvPr/>
          </p:nvSpPr>
          <p:spPr bwMode="auto">
            <a:xfrm>
              <a:off x="7162800" y="47053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4" name="Rectangle 80"/>
            <p:cNvSpPr>
              <a:spLocks noChangeArrowheads="1"/>
            </p:cNvSpPr>
            <p:nvPr/>
          </p:nvSpPr>
          <p:spPr bwMode="auto">
            <a:xfrm>
              <a:off x="7315200" y="4692134"/>
              <a:ext cx="72135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Interoperability</a:t>
              </a:r>
              <a:endParaRPr lang="th-TH" sz="1200" b="1" dirty="0" smtClean="0">
                <a:solidFill>
                  <a:prstClr val="black"/>
                </a:solidFill>
                <a:latin typeface="Arial" pitchFamily="34" charset="0"/>
                <a:cs typeface="Angsana New" pitchFamily="18" charset="-34"/>
              </a:endParaRPr>
            </a:p>
          </p:txBody>
        </p:sp>
        <p:sp>
          <p:nvSpPr>
            <p:cNvPr id="1105" name="Rectangle 81"/>
            <p:cNvSpPr>
              <a:spLocks noChangeArrowheads="1"/>
            </p:cNvSpPr>
            <p:nvPr/>
          </p:nvSpPr>
          <p:spPr bwMode="auto">
            <a:xfrm>
              <a:off x="5029200" y="3983038"/>
              <a:ext cx="42319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War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Room</a:t>
              </a:r>
              <a:endParaRPr lang="th-TH" sz="1000" dirty="0" smtClean="0">
                <a:solidFill>
                  <a:prstClr val="black"/>
                </a:solidFill>
                <a:latin typeface="Arial" pitchFamily="34" charset="0"/>
                <a:cs typeface="Angsana New" pitchFamily="18" charset="-34"/>
              </a:endParaRPr>
            </a:p>
          </p:txBody>
        </p:sp>
        <p:sp>
          <p:nvSpPr>
            <p:cNvPr id="1106" name="Rectangle 82"/>
            <p:cNvSpPr>
              <a:spLocks noChangeArrowheads="1"/>
            </p:cNvSpPr>
            <p:nvPr/>
          </p:nvSpPr>
          <p:spPr bwMode="auto">
            <a:xfrm>
              <a:off x="4648200" y="4102100"/>
              <a:ext cx="83195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Air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Operation</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Center</a:t>
              </a:r>
              <a:endParaRPr lang="th-TH" sz="1000" dirty="0" smtClean="0">
                <a:solidFill>
                  <a:prstClr val="black"/>
                </a:solidFill>
                <a:latin typeface="Arial" pitchFamily="34" charset="0"/>
                <a:cs typeface="Angsana New" pitchFamily="18" charset="-34"/>
              </a:endParaRPr>
            </a:p>
          </p:txBody>
        </p:sp>
      </p:gr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41289293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4478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400" b="1" dirty="0" smtClean="0">
                <a:solidFill>
                  <a:prstClr val="white"/>
                </a:solidFill>
                <a:latin typeface="TH SarabunPSK" pitchFamily="34" charset="-34"/>
                <a:cs typeface="TH SarabunPSK" pitchFamily="34" charset="-34"/>
              </a:rPr>
              <a:t>วัตถุประสงค์</a:t>
            </a:r>
            <a:endParaRPr lang="en-US" sz="44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133600"/>
            <a:ext cx="8686800" cy="45720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tabLst>
                <a:tab pos="228600" algn="l"/>
                <a:tab pos="514350" algn="l"/>
                <a:tab pos="914400" algn="l"/>
                <a:tab pos="1485900" algn="l"/>
                <a:tab pos="1714500" algn="l"/>
              </a:tabLst>
            </a:pPr>
            <a:r>
              <a:rPr lang="th-TH" sz="3600" b="1" dirty="0">
                <a:solidFill>
                  <a:srgbClr val="0070C0"/>
                </a:solidFill>
                <a:latin typeface="TH SarabunPSK" pitchFamily="34" charset="-34"/>
                <a:ea typeface="Calibri"/>
                <a:cs typeface="TH SarabunPSK" pitchFamily="34" charset="-34"/>
              </a:rPr>
              <a:t>วัตถุ</a:t>
            </a:r>
            <a:r>
              <a:rPr lang="th-TH" sz="3600" b="1" dirty="0" smtClean="0">
                <a:solidFill>
                  <a:srgbClr val="0070C0"/>
                </a:solidFill>
                <a:latin typeface="TH SarabunPSK" pitchFamily="34" charset="-34"/>
                <a:ea typeface="Calibri"/>
                <a:cs typeface="TH SarabunPSK" pitchFamily="34" charset="-34"/>
              </a:rPr>
              <a:t>ประสงค์ทั่วไป</a:t>
            </a:r>
          </a:p>
          <a:p>
            <a:pPr marL="457200" indent="-457200">
              <a:buFont typeface="Wingdings" pitchFamily="2" charset="2"/>
              <a:buChar char="q"/>
              <a:tabLst>
                <a:tab pos="228600" algn="l"/>
                <a:tab pos="514350" algn="l"/>
                <a:tab pos="914400" algn="l"/>
                <a:tab pos="1485900" algn="l"/>
                <a:tab pos="1714500" algn="l"/>
              </a:tabLst>
            </a:pPr>
            <a:r>
              <a:rPr lang="th-TH" sz="3600" b="1" dirty="0" smtClean="0">
                <a:solidFill>
                  <a:prstClr val="black"/>
                </a:solidFill>
                <a:latin typeface="TH SarabunPSK" pitchFamily="34" charset="-34"/>
                <a:ea typeface="Calibri"/>
                <a:cs typeface="TH SarabunPSK" pitchFamily="34" charset="-34"/>
              </a:rPr>
              <a:t>เสนอ</a:t>
            </a:r>
            <a:r>
              <a:rPr lang="th-TH" sz="3600" b="1" dirty="0">
                <a:solidFill>
                  <a:prstClr val="black"/>
                </a:solidFill>
                <a:latin typeface="TH SarabunPSK" pitchFamily="34" charset="-34"/>
                <a:ea typeface="Calibri"/>
                <a:cs typeface="TH SarabunPSK" pitchFamily="34" charset="-34"/>
              </a:rPr>
              <a:t>แนวทางการขับเคลื่อน</a:t>
            </a:r>
            <a:r>
              <a:rPr lang="th-TH" sz="3600" b="1" dirty="0" smtClean="0">
                <a:solidFill>
                  <a:prstClr val="black"/>
                </a:solidFill>
                <a:latin typeface="TH SarabunPSK" pitchFamily="34" charset="-34"/>
                <a:ea typeface="Calibri"/>
                <a:cs typeface="TH SarabunPSK" pitchFamily="34" charset="-34"/>
              </a:rPr>
              <a:t>ยุทธศาสตร์ ทอ.เกี่ยวกับ</a:t>
            </a:r>
            <a:r>
              <a:rPr lang="th-TH" sz="3600" b="1" dirty="0">
                <a:solidFill>
                  <a:prstClr val="black"/>
                </a:solidFill>
                <a:latin typeface="TH SarabunPSK" pitchFamily="34" charset="-34"/>
                <a:ea typeface="Calibri"/>
                <a:cs typeface="TH SarabunPSK" pitchFamily="34" charset="-34"/>
              </a:rPr>
              <a:t>กา</a:t>
            </a:r>
            <a:r>
              <a:rPr lang="th-TH" sz="3600" b="1" dirty="0" smtClean="0">
                <a:solidFill>
                  <a:prstClr val="black"/>
                </a:solidFill>
                <a:latin typeface="TH SarabunPSK" pitchFamily="34" charset="-34"/>
                <a:ea typeface="Calibri"/>
                <a:cs typeface="TH SarabunPSK" pitchFamily="34" charset="-34"/>
              </a:rPr>
              <a:t>รบริหารจัดการเครือข่ายเพื่อ</a:t>
            </a:r>
            <a:r>
              <a:rPr lang="th-TH" sz="3600" b="1" dirty="0">
                <a:solidFill>
                  <a:prstClr val="black"/>
                </a:solidFill>
                <a:latin typeface="TH SarabunPSK" pitchFamily="34" charset="-34"/>
                <a:ea typeface="Calibri"/>
                <a:cs typeface="TH SarabunPSK" pitchFamily="34" charset="-34"/>
              </a:rPr>
              <a:t>การก้าวสู่ </a:t>
            </a:r>
            <a:r>
              <a:rPr lang="en-US" sz="3600" b="1" dirty="0">
                <a:solidFill>
                  <a:prstClr val="black"/>
                </a:solidFill>
                <a:latin typeface="TH SarabunPSK" pitchFamily="34" charset="-34"/>
                <a:ea typeface="Calibri"/>
                <a:cs typeface="TH SarabunPSK" pitchFamily="34" charset="-34"/>
              </a:rPr>
              <a:t>NCAF </a:t>
            </a:r>
            <a:endParaRPr lang="th-TH" sz="3600" b="1" dirty="0" smtClean="0">
              <a:solidFill>
                <a:prstClr val="black"/>
              </a:solidFill>
              <a:latin typeface="TH SarabunPSK" pitchFamily="34" charset="-34"/>
              <a:ea typeface="Calibri"/>
              <a:cs typeface="TH SarabunPSK" pitchFamily="34" charset="-34"/>
            </a:endParaRPr>
          </a:p>
          <a:p>
            <a:pPr>
              <a:tabLst>
                <a:tab pos="228600" algn="l"/>
                <a:tab pos="514350" algn="l"/>
                <a:tab pos="914400" algn="l"/>
                <a:tab pos="1485900" algn="l"/>
                <a:tab pos="1714500" algn="l"/>
              </a:tabLst>
            </a:pPr>
            <a:r>
              <a:rPr lang="th-TH" sz="3600" b="1" dirty="0" smtClean="0">
                <a:solidFill>
                  <a:srgbClr val="0070C0"/>
                </a:solidFill>
                <a:latin typeface="TH SarabunPSK" pitchFamily="34" charset="-34"/>
                <a:ea typeface="Calibri"/>
                <a:cs typeface="TH SarabunPSK" pitchFamily="34" charset="-34"/>
              </a:rPr>
              <a:t>วัตถุประสงค์เฉพาะ</a:t>
            </a:r>
          </a:p>
          <a:p>
            <a:pPr marL="457200" indent="-457200">
              <a:buFont typeface="Wingdings" pitchFamily="2" charset="2"/>
              <a:buChar char="q"/>
              <a:tabLst>
                <a:tab pos="228600" algn="l"/>
                <a:tab pos="514350" algn="l"/>
                <a:tab pos="914400" algn="l"/>
                <a:tab pos="1485900" algn="l"/>
                <a:tab pos="1714500" algn="l"/>
              </a:tabLst>
            </a:pPr>
            <a:r>
              <a:rPr lang="th-TH" sz="3600" b="1" dirty="0" smtClean="0">
                <a:solidFill>
                  <a:srgbClr val="000000"/>
                </a:solidFill>
                <a:latin typeface="TH SarabunPSK" pitchFamily="34" charset="-34"/>
                <a:cs typeface="TH SarabunPSK" pitchFamily="34" charset="-34"/>
              </a:rPr>
              <a:t>กำหนด</a:t>
            </a:r>
            <a:r>
              <a:rPr lang="th-TH" sz="3600" b="1" dirty="0">
                <a:solidFill>
                  <a:srgbClr val="000000"/>
                </a:solidFill>
                <a:latin typeface="TH SarabunPSK" pitchFamily="34" charset="-34"/>
                <a:cs typeface="TH SarabunPSK" pitchFamily="34" charset="-34"/>
              </a:rPr>
              <a:t>ตัวชี้วัด</a:t>
            </a:r>
            <a:r>
              <a:rPr lang="th-TH" sz="3600" b="1" dirty="0" smtClean="0">
                <a:solidFill>
                  <a:srgbClr val="000000"/>
                </a:solidFill>
                <a:latin typeface="TH SarabunPSK" pitchFamily="34" charset="-34"/>
                <a:cs typeface="TH SarabunPSK" pitchFamily="34" charset="-34"/>
              </a:rPr>
              <a:t>ความสำเร็จ</a:t>
            </a:r>
            <a:r>
              <a:rPr lang="th-TH" sz="3600" b="1" dirty="0">
                <a:solidFill>
                  <a:prstClr val="black"/>
                </a:solidFill>
                <a:latin typeface="TH SarabunPSK" pitchFamily="34" charset="-34"/>
                <a:ea typeface="Calibri"/>
                <a:cs typeface="TH SarabunPSK" pitchFamily="34" charset="-34"/>
              </a:rPr>
              <a:t>การบริหารจัดการ</a:t>
            </a:r>
            <a:r>
              <a:rPr lang="th-TH" sz="3600" b="1" dirty="0" smtClean="0">
                <a:solidFill>
                  <a:prstClr val="black"/>
                </a:solidFill>
                <a:latin typeface="TH SarabunPSK" pitchFamily="34" charset="-34"/>
                <a:ea typeface="Calibri"/>
                <a:cs typeface="TH SarabunPSK" pitchFamily="34" charset="-34"/>
              </a:rPr>
              <a:t>เครือข่าย</a:t>
            </a:r>
            <a:endParaRPr lang="th-TH" sz="3600" b="1" dirty="0" smtClean="0">
              <a:solidFill>
                <a:srgbClr val="000000"/>
              </a:solidFill>
              <a:latin typeface="TH SarabunPSK" pitchFamily="34" charset="-34"/>
              <a:cs typeface="TH SarabunPSK" pitchFamily="34" charset="-34"/>
            </a:endParaRPr>
          </a:p>
          <a:p>
            <a:pPr marL="457200" indent="-457200">
              <a:buFont typeface="Wingdings" pitchFamily="2" charset="2"/>
              <a:buChar char="q"/>
              <a:tabLst>
                <a:tab pos="228600" algn="l"/>
                <a:tab pos="514350" algn="l"/>
                <a:tab pos="914400" algn="l"/>
                <a:tab pos="1485900" algn="l"/>
                <a:tab pos="1714500" algn="l"/>
              </a:tabLst>
            </a:pPr>
            <a:r>
              <a:rPr lang="th-TH" sz="3600" b="1" dirty="0" smtClean="0">
                <a:solidFill>
                  <a:srgbClr val="000000"/>
                </a:solidFill>
                <a:latin typeface="TH SarabunPSK" pitchFamily="34" charset="-34"/>
                <a:cs typeface="TH SarabunPSK" pitchFamily="34" charset="-34"/>
              </a:rPr>
              <a:t>กำหนดปัจจัยความสำเร็จ</a:t>
            </a:r>
            <a:r>
              <a:rPr lang="th-TH" sz="3600" b="1" dirty="0" smtClean="0">
                <a:solidFill>
                  <a:prstClr val="black"/>
                </a:solidFill>
                <a:latin typeface="TH SarabunPSK" pitchFamily="34" charset="-34"/>
                <a:ea typeface="Calibri"/>
                <a:cs typeface="TH SarabunPSK" pitchFamily="34" charset="-34"/>
              </a:rPr>
              <a:t>การบริหารจัดการเครือข่าย</a:t>
            </a:r>
            <a:endParaRPr lang="th-TH" sz="3600" b="1" dirty="0" smtClean="0">
              <a:solidFill>
                <a:srgbClr val="000000"/>
              </a:solidFill>
              <a:latin typeface="TH SarabunPSK" pitchFamily="34" charset="-34"/>
              <a:cs typeface="TH SarabunPSK" pitchFamily="34" charset="-34"/>
            </a:endParaRPr>
          </a:p>
          <a:p>
            <a:pPr marL="457200" indent="-457200">
              <a:buFont typeface="Wingdings" pitchFamily="2" charset="2"/>
              <a:buChar char="q"/>
              <a:tabLst>
                <a:tab pos="228600" algn="l"/>
                <a:tab pos="514350" algn="l"/>
                <a:tab pos="914400" algn="l"/>
                <a:tab pos="1485900" algn="l"/>
                <a:tab pos="1714500" algn="l"/>
              </a:tabLst>
            </a:pPr>
            <a:r>
              <a:rPr lang="th-TH" sz="3600" b="1" dirty="0" smtClean="0">
                <a:solidFill>
                  <a:srgbClr val="000000"/>
                </a:solidFill>
                <a:latin typeface="TH SarabunPSK" pitchFamily="34" charset="-34"/>
                <a:cs typeface="TH SarabunPSK" pitchFamily="34" charset="-34"/>
              </a:rPr>
              <a:t>กำหนด</a:t>
            </a:r>
            <a:r>
              <a:rPr lang="th-TH" sz="3600" b="1" dirty="0">
                <a:solidFill>
                  <a:srgbClr val="000000"/>
                </a:solidFill>
                <a:latin typeface="TH SarabunPSK" pitchFamily="34" charset="-34"/>
                <a:cs typeface="TH SarabunPSK" pitchFamily="34" charset="-34"/>
              </a:rPr>
              <a:t>แนวทางการ</a:t>
            </a:r>
            <a:r>
              <a:rPr lang="th-TH" sz="3600" b="1" dirty="0" smtClean="0">
                <a:solidFill>
                  <a:srgbClr val="000000"/>
                </a:solidFill>
                <a:latin typeface="TH SarabunPSK" pitchFamily="34" charset="-34"/>
                <a:cs typeface="TH SarabunPSK" pitchFamily="34" charset="-34"/>
              </a:rPr>
              <a:t>พัฒนาปัจจัยความสำเร็จ</a:t>
            </a:r>
            <a:r>
              <a:rPr lang="th-TH" sz="3600" b="1" dirty="0">
                <a:solidFill>
                  <a:prstClr val="black"/>
                </a:solidFill>
                <a:latin typeface="TH SarabunPSK" pitchFamily="34" charset="-34"/>
                <a:ea typeface="Calibri"/>
                <a:cs typeface="TH SarabunPSK" pitchFamily="34" charset="-34"/>
              </a:rPr>
              <a:t>การบริหาร</a:t>
            </a:r>
            <a:r>
              <a:rPr lang="th-TH" sz="3600" b="1" dirty="0" smtClean="0">
                <a:solidFill>
                  <a:prstClr val="black"/>
                </a:solidFill>
                <a:latin typeface="TH SarabunPSK" pitchFamily="34" charset="-34"/>
                <a:ea typeface="Calibri"/>
                <a:cs typeface="TH SarabunPSK" pitchFamily="34" charset="-34"/>
              </a:rPr>
              <a:t>จัดการเครือข่าย</a:t>
            </a:r>
            <a:r>
              <a:rPr lang="th-TH" sz="3600" b="1" dirty="0" smtClean="0">
                <a:solidFill>
                  <a:srgbClr val="000000"/>
                </a:solidFill>
                <a:latin typeface="TH SarabunPSK" pitchFamily="34" charset="-34"/>
                <a:cs typeface="TH SarabunPSK" pitchFamily="34" charset="-34"/>
              </a:rPr>
              <a:t> </a:t>
            </a:r>
            <a:endParaRPr lang="en-US" sz="3600" b="1" dirty="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7" name="Rounded Rectangle 6"/>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Tree>
    <p:extLst>
      <p:ext uri="{BB962C8B-B14F-4D97-AF65-F5344CB8AC3E}">
        <p14:creationId xmlns:p14="http://schemas.microsoft.com/office/powerpoint/2010/main" val="2896358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400" b="1" dirty="0" smtClean="0">
                <a:solidFill>
                  <a:prstClr val="white"/>
                </a:solidFill>
                <a:latin typeface="TH SarabunPSK" pitchFamily="34" charset="-34"/>
                <a:cs typeface="TH SarabunPSK" pitchFamily="34" charset="-34"/>
              </a:rPr>
              <a:t>กรอบแนวคิด</a:t>
            </a:r>
            <a:endParaRPr lang="en-US" sz="44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buFont typeface="Wingdings" pitchFamily="2" charset="2"/>
              <a:buChar char="q"/>
              <a:tabLst>
                <a:tab pos="228600" algn="l"/>
                <a:tab pos="514350" algn="l"/>
                <a:tab pos="914400" algn="l"/>
                <a:tab pos="1485900" algn="l"/>
                <a:tab pos="1714500" algn="l"/>
              </a:tabLst>
            </a:pPr>
            <a:r>
              <a:rPr lang="th-TH" sz="3600" b="1" dirty="0" smtClean="0">
                <a:solidFill>
                  <a:schemeClr val="accent1"/>
                </a:solidFill>
                <a:latin typeface="TH SarabunPSK" pitchFamily="34" charset="-34"/>
                <a:ea typeface="Cordia New"/>
                <a:cs typeface="TH SarabunPSK" pitchFamily="34" charset="-34"/>
              </a:rPr>
              <a:t>องค์ประกอบของ </a:t>
            </a:r>
            <a:r>
              <a:rPr lang="en-US" sz="3600" b="1" dirty="0" smtClean="0">
                <a:solidFill>
                  <a:schemeClr val="accent1"/>
                </a:solidFill>
                <a:latin typeface="TH SarabunPSK" pitchFamily="34" charset="-34"/>
                <a:ea typeface="Cordia New"/>
                <a:cs typeface="TH SarabunPSK" pitchFamily="34" charset="-34"/>
              </a:rPr>
              <a:t>NCAF</a:t>
            </a:r>
            <a:r>
              <a:rPr lang="th-TH" sz="3600" b="1" dirty="0" smtClean="0">
                <a:solidFill>
                  <a:schemeClr val="accent1"/>
                </a:solidFill>
                <a:latin typeface="TH SarabunPSK" pitchFamily="34" charset="-34"/>
                <a:ea typeface="Cordia New"/>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(ทรัพยากรบุคคลและการปรับพฤติกรรม</a:t>
            </a:r>
            <a:r>
              <a:rPr lang="en-US" sz="3600" b="1" dirty="0" smtClean="0">
                <a:solidFill>
                  <a:prstClr val="black"/>
                </a:solidFill>
                <a:latin typeface="TH SarabunPSK" pitchFamily="34" charset="-34"/>
                <a:ea typeface="Cordia New"/>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องค์กรและระบบงาน ระบบบัญชาการและควบคุม ระบบการตรวจจับ ผู้ปฏิบัติ/หน่วยปฏิบัติ  เครือข่าย)</a:t>
            </a:r>
          </a:p>
          <a:p>
            <a:pPr marL="571500" indent="-571500">
              <a:buFont typeface="Wingdings" pitchFamily="2" charset="2"/>
              <a:buChar char="q"/>
              <a:tabLst>
                <a:tab pos="228600" algn="l"/>
                <a:tab pos="514350" algn="l"/>
                <a:tab pos="914400" algn="l"/>
                <a:tab pos="1485900" algn="l"/>
                <a:tab pos="1714500" algn="l"/>
              </a:tabLst>
            </a:pPr>
            <a:r>
              <a:rPr lang="th-TH" sz="3600" b="1" dirty="0" smtClean="0">
                <a:solidFill>
                  <a:schemeClr val="accent1"/>
                </a:solidFill>
                <a:latin typeface="TH SarabunPSK" pitchFamily="34" charset="-34"/>
                <a:ea typeface="Cordia New"/>
                <a:cs typeface="TH SarabunPSK" pitchFamily="34" charset="-34"/>
              </a:rPr>
              <a:t>หลักการสงครามที่ใช้เครือข่ายเป็นศูนย์กลาง </a:t>
            </a:r>
            <a:r>
              <a:rPr lang="th-TH" sz="3600" b="1" dirty="0" smtClean="0">
                <a:solidFill>
                  <a:prstClr val="black"/>
                </a:solidFill>
                <a:latin typeface="TH SarabunPSK" pitchFamily="34" charset="-34"/>
                <a:ea typeface="Cordia New"/>
                <a:cs typeface="TH SarabunPSK" pitchFamily="34" charset="-34"/>
              </a:rPr>
              <a:t>(เครือข่ายที่แข็งแกร่ง การแลกเปลี่ยนข้อมูลข่าวสาร การตระหนักรู้ในสถานการณ์ร่วม การปฏิบัติที่ประสานสอดคล้อง ประสิทธิผลของการปฏิบัติภารกิจ)</a:t>
            </a:r>
          </a:p>
          <a:p>
            <a:pPr>
              <a:tabLst>
                <a:tab pos="228600" algn="l"/>
                <a:tab pos="514350" algn="l"/>
                <a:tab pos="914400" algn="l"/>
                <a:tab pos="1485900" algn="l"/>
                <a:tab pos="1714500" algn="l"/>
              </a:tabLst>
            </a:pPr>
            <a:r>
              <a:rPr lang="th-TH" sz="3600" b="1" dirty="0">
                <a:solidFill>
                  <a:prstClr val="black"/>
                </a:solidFill>
                <a:latin typeface="TH SarabunPSK" pitchFamily="34" charset="-34"/>
                <a:ea typeface="Cordia New"/>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	 </a:t>
            </a:r>
            <a:endParaRPr lang="en-US" sz="3600" b="1" dirty="0" smtClean="0">
              <a:solidFill>
                <a:prstClr val="black"/>
              </a:solidFill>
              <a:latin typeface="TH SarabunPSK" pitchFamily="34" charset="-34"/>
              <a:ea typeface="Cordia New"/>
              <a:cs typeface="TH SarabunPSK" pitchFamily="34" charset="-34"/>
            </a:endParaRPr>
          </a:p>
          <a:p>
            <a:pPr marL="571500" indent="-571500">
              <a:buFont typeface="Wingdings" pitchFamily="2" charset="2"/>
              <a:buChar char="q"/>
              <a:tabLst>
                <a:tab pos="228600" algn="l"/>
                <a:tab pos="514350" algn="l"/>
                <a:tab pos="914400" algn="l"/>
                <a:tab pos="1485900" algn="l"/>
                <a:tab pos="1714500" algn="l"/>
              </a:tabLst>
            </a:pPr>
            <a:endParaRPr lang="en-US" sz="3600" b="1" dirty="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498644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วงรี 22"/>
          <p:cNvSpPr/>
          <p:nvPr/>
        </p:nvSpPr>
        <p:spPr>
          <a:xfrm>
            <a:off x="4343400" y="2895600"/>
            <a:ext cx="12954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21" name="วงรี 20"/>
          <p:cNvSpPr/>
          <p:nvPr/>
        </p:nvSpPr>
        <p:spPr>
          <a:xfrm>
            <a:off x="4419600" y="29718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pic>
        <p:nvPicPr>
          <p:cNvPr id="24578" name="Picture 5" descr="E:\04 Air Force\12 Policy-Plan Dev\06 FY 2553\02 งานพิเศษ\01 นโยบาย ผบ.ทอ.2553\ArtWork\Print Version\Background\Pom2.jpg"/>
          <p:cNvPicPr>
            <a:picLocks noChangeAspect="1" noChangeArrowheads="1"/>
          </p:cNvPicPr>
          <p:nvPr/>
        </p:nvPicPr>
        <p:blipFill>
          <a:blip r:embed="rId2">
            <a:lum bright="70000" contrast="-70000"/>
          </a:blip>
          <a:srcRect/>
          <a:stretch>
            <a:fillRect/>
          </a:stretch>
        </p:blipFill>
        <p:spPr bwMode="auto">
          <a:xfrm>
            <a:off x="14288" y="571503"/>
            <a:ext cx="9129712" cy="6286500"/>
          </a:xfrm>
          <a:prstGeom prst="rect">
            <a:avLst/>
          </a:prstGeom>
          <a:noFill/>
          <a:ln w="9525">
            <a:noFill/>
            <a:miter lim="800000"/>
            <a:headEnd/>
            <a:tailEnd/>
          </a:ln>
        </p:spPr>
      </p:pic>
      <p:pic>
        <p:nvPicPr>
          <p:cNvPr id="24579" name="Picture 10"/>
          <p:cNvPicPr>
            <a:picLocks noChangeAspect="1" noChangeArrowheads="1"/>
          </p:cNvPicPr>
          <p:nvPr/>
        </p:nvPicPr>
        <p:blipFill>
          <a:blip r:embed="rId3"/>
          <a:srcRect l="13853"/>
          <a:stretch>
            <a:fillRect/>
          </a:stretch>
        </p:blipFill>
        <p:spPr bwMode="auto">
          <a:xfrm>
            <a:off x="0" y="24"/>
            <a:ext cx="9144000" cy="620713"/>
          </a:xfrm>
          <a:prstGeom prst="rect">
            <a:avLst/>
          </a:prstGeom>
          <a:noFill/>
          <a:ln w="9525">
            <a:noFill/>
            <a:miter lim="800000"/>
            <a:headEnd/>
            <a:tailEnd/>
          </a:ln>
        </p:spPr>
      </p:pic>
      <p:sp>
        <p:nvSpPr>
          <p:cNvPr id="117795" name="Slide Number Placeholder 20"/>
          <p:cNvSpPr txBox="1">
            <a:spLocks noGrp="1"/>
          </p:cNvSpPr>
          <p:nvPr/>
        </p:nvSpPr>
        <p:spPr bwMode="auto">
          <a:xfrm>
            <a:off x="7010400" y="0"/>
            <a:ext cx="2133600" cy="457200"/>
          </a:xfrm>
          <a:prstGeom prst="rect">
            <a:avLst/>
          </a:prstGeom>
          <a:noFill/>
          <a:ln>
            <a:miter lim="800000"/>
            <a:headEnd/>
            <a:tailEnd/>
          </a:ln>
        </p:spPr>
        <p:txBody>
          <a:bodyPr/>
          <a:lstStyle/>
          <a:p>
            <a:pPr algn="r" eaLnBrk="0" hangingPunct="0">
              <a:defRPr/>
            </a:pPr>
            <a:fld id="{3168EF7C-E9AB-4BE6-B31B-6A8312721698}" type="slidenum">
              <a:rPr lang="en-US" sz="1400">
                <a:solidFill>
                  <a:srgbClr val="969696">
                    <a:lumMod val="60000"/>
                    <a:lumOff val="40000"/>
                  </a:srgbClr>
                </a:solidFill>
                <a:effectLst>
                  <a:outerShdw blurRad="38100" dist="38100" dir="2700000" algn="tl">
                    <a:srgbClr val="C0C0C0"/>
                  </a:outerShdw>
                </a:effectLst>
                <a:latin typeface="Browallia New" pitchFamily="34" charset="-34"/>
              </a:rPr>
              <a:pPr algn="r" eaLnBrk="0" hangingPunct="0">
                <a:defRPr/>
              </a:pPr>
              <a:t>18</a:t>
            </a:fld>
            <a:endParaRPr lang="th-TH" sz="1400">
              <a:solidFill>
                <a:srgbClr val="969696">
                  <a:lumMod val="60000"/>
                  <a:lumOff val="40000"/>
                </a:srgbClr>
              </a:solidFill>
              <a:effectLst>
                <a:outerShdw blurRad="38100" dist="38100" dir="2700000" algn="tl">
                  <a:srgbClr val="C0C0C0"/>
                </a:outerShdw>
              </a:effectLst>
              <a:latin typeface="Browallia New" pitchFamily="34" charset="-34"/>
            </a:endParaRPr>
          </a:p>
        </p:txBody>
      </p:sp>
      <p:sp>
        <p:nvSpPr>
          <p:cNvPr id="22" name="Text Box 11"/>
          <p:cNvSpPr txBox="1">
            <a:spLocks noChangeArrowheads="1"/>
          </p:cNvSpPr>
          <p:nvPr/>
        </p:nvSpPr>
        <p:spPr bwMode="auto">
          <a:xfrm>
            <a:off x="171450" y="44451"/>
            <a:ext cx="8699500" cy="523220"/>
          </a:xfrm>
          <a:prstGeom prst="rect">
            <a:avLst/>
          </a:prstGeom>
          <a:noFill/>
          <a:ln w="9525">
            <a:noFill/>
            <a:miter lim="800000"/>
            <a:headEnd/>
            <a:tailEnd/>
          </a:ln>
          <a:effectLst>
            <a:outerShdw dist="17961" dir="2700000" algn="ctr" rotWithShape="0">
              <a:schemeClr val="bg1"/>
            </a:outerShdw>
          </a:effectLst>
        </p:spPr>
        <p:txBody>
          <a:bodyPr>
            <a:spAutoFit/>
          </a:bodyPr>
          <a:lstStyle/>
          <a:p>
            <a:pPr marL="0" lvl="1" algn="ctr">
              <a:defRPr/>
            </a:pPr>
            <a:r>
              <a:rPr lang="en-US" sz="2800" b="1" dirty="0" smtClean="0">
                <a:solidFill>
                  <a:srgbClr val="000066"/>
                </a:solidFill>
                <a:latin typeface="Browallia New" pitchFamily="34" charset="-34"/>
                <a:cs typeface="Browallia New" pitchFamily="34" charset="-34"/>
              </a:rPr>
              <a:t>Network </a:t>
            </a:r>
            <a:r>
              <a:rPr lang="en-US" sz="2800" b="1" dirty="0">
                <a:solidFill>
                  <a:srgbClr val="000066"/>
                </a:solidFill>
                <a:latin typeface="Browallia New" pitchFamily="34" charset="-34"/>
                <a:cs typeface="Browallia New" pitchFamily="34" charset="-34"/>
              </a:rPr>
              <a:t>Centric Air Force</a:t>
            </a:r>
            <a:endParaRPr lang="th-TH" sz="2800" b="1" i="1" dirty="0">
              <a:solidFill>
                <a:srgbClr val="000066"/>
              </a:solidFill>
              <a:latin typeface="Browallia New" pitchFamily="34" charset="-34"/>
              <a:cs typeface="Browallia New" pitchFamily="34" charset="-34"/>
            </a:endParaRPr>
          </a:p>
        </p:txBody>
      </p:sp>
      <p:sp>
        <p:nvSpPr>
          <p:cNvPr id="16" name="Rounded Rectangle 15"/>
          <p:cNvSpPr/>
          <p:nvPr/>
        </p:nvSpPr>
        <p:spPr bwMode="auto">
          <a:xfrm>
            <a:off x="304832" y="762001"/>
            <a:ext cx="4403725" cy="3690939"/>
          </a:xfrm>
          <a:prstGeom prst="roundRect">
            <a:avLst>
              <a:gd name="adj" fmla="val 1472"/>
            </a:avLst>
          </a:prstGeom>
          <a:solidFill>
            <a:srgbClr val="FFCCFF"/>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7" name="Rounded Rectangle 16"/>
          <p:cNvSpPr/>
          <p:nvPr/>
        </p:nvSpPr>
        <p:spPr bwMode="auto">
          <a:xfrm>
            <a:off x="1828821" y="1676424"/>
            <a:ext cx="4403725" cy="3690937"/>
          </a:xfrm>
          <a:prstGeom prst="roundRect">
            <a:avLst>
              <a:gd name="adj" fmla="val 1472"/>
            </a:avLst>
          </a:prstGeom>
          <a:solidFill>
            <a:srgbClr val="CCECFF"/>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8" name="Rounded Rectangle 17"/>
          <p:cNvSpPr/>
          <p:nvPr/>
        </p:nvSpPr>
        <p:spPr bwMode="auto">
          <a:xfrm>
            <a:off x="3733800" y="2667000"/>
            <a:ext cx="5105400" cy="3886200"/>
          </a:xfrm>
          <a:prstGeom prst="roundRect">
            <a:avLst>
              <a:gd name="adj" fmla="val 1472"/>
            </a:avLst>
          </a:prstGeom>
          <a:solidFill>
            <a:schemeClr val="bg1"/>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24585" name="TextBox 24"/>
          <p:cNvSpPr txBox="1">
            <a:spLocks noChangeArrowheads="1"/>
          </p:cNvSpPr>
          <p:nvPr/>
        </p:nvSpPr>
        <p:spPr bwMode="auto">
          <a:xfrm>
            <a:off x="1828800" y="1752615"/>
            <a:ext cx="3373438" cy="461665"/>
          </a:xfrm>
          <a:prstGeom prst="rect">
            <a:avLst/>
          </a:prstGeom>
          <a:noFill/>
          <a:ln w="9525">
            <a:noFill/>
            <a:miter lim="800000"/>
            <a:headEnd/>
            <a:tailEnd/>
          </a:ln>
        </p:spPr>
        <p:txBody>
          <a:bodyPr>
            <a:spAutoFit/>
          </a:bodyPr>
          <a:lstStyle/>
          <a:p>
            <a:r>
              <a:rPr lang="en-US" sz="2400" b="1" dirty="0">
                <a:solidFill>
                  <a:srgbClr val="002060"/>
                </a:solidFill>
                <a:latin typeface="Browallia New" pitchFamily="34" charset="-34"/>
                <a:cs typeface="Browallia New" pitchFamily="34" charset="-34"/>
              </a:rPr>
              <a:t>Organization and Process</a:t>
            </a:r>
            <a:endParaRPr lang="th-TH" sz="2400" b="1" dirty="0">
              <a:solidFill>
                <a:srgbClr val="002060"/>
              </a:solidFill>
              <a:latin typeface="Browallia New" pitchFamily="34" charset="-34"/>
              <a:cs typeface="Browallia New" pitchFamily="34" charset="-34"/>
            </a:endParaRPr>
          </a:p>
        </p:txBody>
      </p:sp>
      <p:sp>
        <p:nvSpPr>
          <p:cNvPr id="24586" name="TextBox 24"/>
          <p:cNvSpPr txBox="1">
            <a:spLocks noChangeArrowheads="1"/>
          </p:cNvSpPr>
          <p:nvPr/>
        </p:nvSpPr>
        <p:spPr bwMode="auto">
          <a:xfrm>
            <a:off x="1828805" y="2209823"/>
            <a:ext cx="1952625" cy="2554545"/>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Doctrine</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Organizational Restructure</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Concept of Operations</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Standard Operating </a:t>
            </a:r>
            <a:r>
              <a:rPr lang="en-US" sz="2000" b="1" dirty="0" smtClean="0">
                <a:solidFill>
                  <a:srgbClr val="000000"/>
                </a:solidFill>
                <a:latin typeface="Browallia New" pitchFamily="34" charset="-34"/>
                <a:cs typeface="Browallia New" pitchFamily="34" charset="-34"/>
              </a:rPr>
              <a:t>Procedure</a:t>
            </a:r>
            <a:endParaRPr lang="th-TH" sz="2000" b="1" dirty="0" smtClean="0">
              <a:solidFill>
                <a:srgbClr val="000000"/>
              </a:solidFill>
              <a:latin typeface="Browallia New" pitchFamily="34" charset="-34"/>
              <a:cs typeface="Browallia New" pitchFamily="34" charset="-34"/>
            </a:endParaRPr>
          </a:p>
          <a:p>
            <a:pPr marL="177800" indent="-177800">
              <a:buFont typeface="Wingdings" pitchFamily="2" charset="2"/>
              <a:buChar char="Ø"/>
            </a:pPr>
            <a:r>
              <a:rPr lang="th-TH" sz="2000" b="1" dirty="0">
                <a:solidFill>
                  <a:srgbClr val="000000"/>
                </a:solidFill>
                <a:latin typeface="Browallia New" pitchFamily="34" charset="-34"/>
                <a:cs typeface="Browallia New" pitchFamily="34" charset="-34"/>
              </a:rPr>
              <a:t> </a:t>
            </a:r>
            <a:r>
              <a:rPr lang="en-US" sz="2000" b="1" dirty="0" smtClean="0">
                <a:solidFill>
                  <a:srgbClr val="000000"/>
                </a:solidFill>
                <a:latin typeface="Browallia New" pitchFamily="34" charset="-34"/>
                <a:cs typeface="Browallia New" pitchFamily="34" charset="-34"/>
              </a:rPr>
              <a:t>Logistics</a:t>
            </a:r>
            <a:endParaRPr lang="en-US" sz="2000" b="1" dirty="0">
              <a:solidFill>
                <a:srgbClr val="000000"/>
              </a:solidFill>
              <a:latin typeface="Browallia New" pitchFamily="34" charset="-34"/>
              <a:cs typeface="Browallia New" pitchFamily="34" charset="-34"/>
            </a:endParaRPr>
          </a:p>
        </p:txBody>
      </p:sp>
      <p:sp>
        <p:nvSpPr>
          <p:cNvPr id="24587" name="TextBox 24"/>
          <p:cNvSpPr txBox="1">
            <a:spLocks noChangeArrowheads="1"/>
          </p:cNvSpPr>
          <p:nvPr/>
        </p:nvSpPr>
        <p:spPr bwMode="auto">
          <a:xfrm>
            <a:off x="3733620" y="2667025"/>
            <a:ext cx="1317990" cy="461665"/>
          </a:xfrm>
          <a:prstGeom prst="rect">
            <a:avLst/>
          </a:prstGeom>
          <a:noFill/>
          <a:ln w="9525">
            <a:noFill/>
            <a:miter lim="800000"/>
            <a:headEnd/>
            <a:tailEnd/>
          </a:ln>
        </p:spPr>
        <p:txBody>
          <a:bodyPr wrap="none">
            <a:spAutoFit/>
          </a:bodyPr>
          <a:lstStyle/>
          <a:p>
            <a:pPr algn="ctr"/>
            <a:r>
              <a:rPr lang="en-US" sz="2400" b="1" dirty="0">
                <a:solidFill>
                  <a:srgbClr val="000000"/>
                </a:solidFill>
                <a:latin typeface="Browallia New" pitchFamily="34" charset="-34"/>
                <a:cs typeface="Browallia New" pitchFamily="34" charset="-34"/>
              </a:rPr>
              <a:t>Technology</a:t>
            </a:r>
            <a:endParaRPr lang="th-TH" sz="2400" b="1" dirty="0">
              <a:solidFill>
                <a:srgbClr val="000000"/>
              </a:solidFill>
              <a:latin typeface="Browallia New" pitchFamily="34" charset="-34"/>
              <a:cs typeface="Browallia New" pitchFamily="34" charset="-34"/>
            </a:endParaRPr>
          </a:p>
        </p:txBody>
      </p:sp>
      <p:sp>
        <p:nvSpPr>
          <p:cNvPr id="24588" name="TextBox 24"/>
          <p:cNvSpPr txBox="1">
            <a:spLocks noChangeArrowheads="1"/>
          </p:cNvSpPr>
          <p:nvPr/>
        </p:nvSpPr>
        <p:spPr bwMode="auto">
          <a:xfrm>
            <a:off x="304805" y="838225"/>
            <a:ext cx="3373437" cy="461665"/>
          </a:xfrm>
          <a:prstGeom prst="rect">
            <a:avLst/>
          </a:prstGeom>
          <a:noFill/>
          <a:ln w="9525">
            <a:noFill/>
            <a:miter lim="800000"/>
            <a:headEnd/>
            <a:tailEnd/>
          </a:ln>
        </p:spPr>
        <p:txBody>
          <a:bodyPr>
            <a:spAutoFit/>
          </a:bodyPr>
          <a:lstStyle/>
          <a:p>
            <a:r>
              <a:rPr lang="en-US" sz="2400" b="1" dirty="0">
                <a:solidFill>
                  <a:srgbClr val="002060"/>
                </a:solidFill>
                <a:latin typeface="Browallia New" pitchFamily="34" charset="-34"/>
                <a:cs typeface="Browallia New" pitchFamily="34" charset="-34"/>
              </a:rPr>
              <a:t>Human and Behavior</a:t>
            </a:r>
            <a:endParaRPr lang="th-TH" sz="2400" b="1" dirty="0">
              <a:solidFill>
                <a:srgbClr val="002060"/>
              </a:solidFill>
              <a:latin typeface="Browallia New" pitchFamily="34" charset="-34"/>
              <a:cs typeface="Browallia New" pitchFamily="34" charset="-34"/>
            </a:endParaRPr>
          </a:p>
        </p:txBody>
      </p:sp>
      <p:sp>
        <p:nvSpPr>
          <p:cNvPr id="24589" name="TextBox 24"/>
          <p:cNvSpPr txBox="1">
            <a:spLocks noChangeArrowheads="1"/>
          </p:cNvSpPr>
          <p:nvPr/>
        </p:nvSpPr>
        <p:spPr bwMode="auto">
          <a:xfrm>
            <a:off x="304800" y="1219200"/>
            <a:ext cx="1638300" cy="2862322"/>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Leadership</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Education and Training</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Human Resource Development</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Values, Attitudes,</a:t>
            </a:r>
            <a:br>
              <a:rPr lang="en-US" sz="2000" b="1" dirty="0">
                <a:solidFill>
                  <a:srgbClr val="000000"/>
                </a:solidFill>
                <a:latin typeface="Browallia New" pitchFamily="34" charset="-34"/>
                <a:cs typeface="Browallia New" pitchFamily="34" charset="-34"/>
              </a:rPr>
            </a:br>
            <a:r>
              <a:rPr lang="en-US" sz="2000" b="1" dirty="0">
                <a:solidFill>
                  <a:srgbClr val="000000"/>
                </a:solidFill>
                <a:latin typeface="Browallia New" pitchFamily="34" charset="-34"/>
                <a:cs typeface="Browallia New" pitchFamily="34" charset="-34"/>
              </a:rPr>
              <a:t>and Beliefs</a:t>
            </a:r>
          </a:p>
        </p:txBody>
      </p:sp>
      <p:sp>
        <p:nvSpPr>
          <p:cNvPr id="24590" name="Right Arrow 20"/>
          <p:cNvSpPr>
            <a:spLocks noChangeArrowheads="1"/>
          </p:cNvSpPr>
          <p:nvPr/>
        </p:nvSpPr>
        <p:spPr bwMode="auto">
          <a:xfrm rot="1950015">
            <a:off x="3510651" y="1331444"/>
            <a:ext cx="3252787" cy="968375"/>
          </a:xfrm>
          <a:prstGeom prst="rightArrow">
            <a:avLst>
              <a:gd name="adj1" fmla="val 50000"/>
              <a:gd name="adj2" fmla="val 50043"/>
            </a:avLst>
          </a:prstGeom>
          <a:solidFill>
            <a:srgbClr val="FFFF99"/>
          </a:solidFill>
          <a:ln w="12700" algn="ctr">
            <a:solidFill>
              <a:srgbClr val="000000"/>
            </a:solidFill>
            <a:round/>
            <a:headEnd/>
            <a:tailEnd/>
          </a:ln>
        </p:spPr>
        <p:txBody>
          <a:bodyPr wrap="none" lIns="9144" rIns="9144" anchor="ctr"/>
          <a:lstStyle/>
          <a:p>
            <a:pPr algn="ctr"/>
            <a:r>
              <a:rPr lang="en-US" sz="2400" b="1">
                <a:solidFill>
                  <a:srgbClr val="000000"/>
                </a:solidFill>
                <a:latin typeface="Browallia New" pitchFamily="34" charset="-34"/>
                <a:cs typeface="Browallia New" pitchFamily="34" charset="-34"/>
              </a:rPr>
              <a:t>How to Network?</a:t>
            </a:r>
            <a:endParaRPr lang="th-TH" sz="2400" b="1">
              <a:solidFill>
                <a:srgbClr val="000000"/>
              </a:solidFill>
              <a:latin typeface="Browallia New" pitchFamily="34" charset="-34"/>
              <a:cs typeface="Browallia New" pitchFamily="34" charset="-34"/>
            </a:endParaRPr>
          </a:p>
        </p:txBody>
      </p:sp>
      <p:sp>
        <p:nvSpPr>
          <p:cNvPr id="27" name="Rounded Rectangle 14"/>
          <p:cNvSpPr>
            <a:spLocks noChangeArrowheads="1"/>
          </p:cNvSpPr>
          <p:nvPr/>
        </p:nvSpPr>
        <p:spPr bwMode="auto">
          <a:xfrm>
            <a:off x="6532562" y="2438425"/>
            <a:ext cx="2306638" cy="573087"/>
          </a:xfrm>
          <a:prstGeom prst="roundRect">
            <a:avLst>
              <a:gd name="adj" fmla="val 16667"/>
            </a:avLst>
          </a:prstGeom>
          <a:solidFill>
            <a:srgbClr val="FFFF66"/>
          </a:solidFill>
          <a:ln w="12700" algn="ctr">
            <a:solidFill>
              <a:srgbClr val="000000"/>
            </a:solidFill>
            <a:round/>
            <a:headEnd/>
            <a:tailEnd/>
          </a:ln>
          <a:effectLst>
            <a:outerShdw blurRad="50800" dist="38100" dir="2700000" algn="tl" rotWithShape="0">
              <a:prstClr val="black">
                <a:alpha val="40000"/>
              </a:prstClr>
            </a:outerShdw>
          </a:effectLst>
        </p:spPr>
        <p:txBody>
          <a:bodyPr wrap="none" lIns="9144" rIns="9144" anchor="ctr"/>
          <a:lstStyle/>
          <a:p>
            <a:pPr algn="ctr">
              <a:defRPr/>
            </a:pPr>
            <a:r>
              <a:rPr lang="en-US" sz="2400" b="1" dirty="0">
                <a:solidFill>
                  <a:srgbClr val="000000"/>
                </a:solidFill>
                <a:latin typeface="Browallia New" pitchFamily="34" charset="-34"/>
                <a:cs typeface="Browallia New" pitchFamily="34" charset="-34"/>
              </a:rPr>
              <a:t>What is the Network?</a:t>
            </a:r>
            <a:endParaRPr lang="th-TH" sz="2400" b="1" dirty="0">
              <a:solidFill>
                <a:srgbClr val="000000"/>
              </a:solidFill>
              <a:latin typeface="Browallia New" pitchFamily="34" charset="-34"/>
              <a:cs typeface="Browallia New" pitchFamily="34" charset="-34"/>
            </a:endParaRPr>
          </a:p>
        </p:txBody>
      </p:sp>
      <p:grpSp>
        <p:nvGrpSpPr>
          <p:cNvPr id="101" name="กลุ่ม 100"/>
          <p:cNvGrpSpPr/>
          <p:nvPr/>
        </p:nvGrpSpPr>
        <p:grpSpPr>
          <a:xfrm>
            <a:off x="3733800" y="3102000"/>
            <a:ext cx="5181600" cy="3375025"/>
            <a:chOff x="3733800" y="3101975"/>
            <a:chExt cx="5181600" cy="3375025"/>
          </a:xfrm>
        </p:grpSpPr>
        <p:sp>
          <p:nvSpPr>
            <p:cNvPr id="1027" name="AutoShape 3"/>
            <p:cNvSpPr>
              <a:spLocks noChangeAspect="1" noChangeArrowheads="1" noTextEdit="1"/>
            </p:cNvSpPr>
            <p:nvPr/>
          </p:nvSpPr>
          <p:spPr bwMode="auto">
            <a:xfrm>
              <a:off x="3733800" y="3101975"/>
              <a:ext cx="5181600" cy="329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pic>
          <p:nvPicPr>
            <p:cNvPr id="1029" name="Picture 5"/>
            <p:cNvPicPr>
              <a:picLocks noChangeAspect="1" noChangeArrowheads="1"/>
            </p:cNvPicPr>
            <p:nvPr/>
          </p:nvPicPr>
          <p:blipFill>
            <a:blip r:embed="rId4"/>
            <a:srcRect/>
            <a:stretch>
              <a:fillRect/>
            </a:stretch>
          </p:blipFill>
          <p:spPr bwMode="auto">
            <a:xfrm>
              <a:off x="5375275" y="4208463"/>
              <a:ext cx="1185863" cy="827088"/>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5334000" y="4208463"/>
              <a:ext cx="1185863" cy="827088"/>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5556250" y="3908425"/>
              <a:ext cx="830263" cy="365125"/>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5486400" y="3908425"/>
              <a:ext cx="830263" cy="365125"/>
            </a:xfrm>
            <a:prstGeom prst="rect">
              <a:avLst/>
            </a:prstGeom>
            <a:noFill/>
            <a:ln w="9525">
              <a:noFill/>
              <a:miter lim="800000"/>
              <a:headEnd/>
              <a:tailEnd/>
            </a:ln>
          </p:spPr>
        </p:pic>
        <p:sp>
          <p:nvSpPr>
            <p:cNvPr id="1033" name="Rectangle 9"/>
            <p:cNvSpPr>
              <a:spLocks noChangeArrowheads="1"/>
            </p:cNvSpPr>
            <p:nvPr/>
          </p:nvSpPr>
          <p:spPr bwMode="auto">
            <a:xfrm>
              <a:off x="5791200" y="3965575"/>
              <a:ext cx="15068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400" b="1" dirty="0" smtClean="0">
                  <a:solidFill>
                    <a:srgbClr val="000000"/>
                  </a:solidFill>
                  <a:latin typeface="Browallia New" pitchFamily="34" charset="-34"/>
                  <a:cs typeface="Browallia New" pitchFamily="34" charset="-34"/>
                </a:rPr>
                <a:t>C</a:t>
              </a:r>
              <a:r>
                <a:rPr lang="en-US" sz="1400" b="1" dirty="0" smtClean="0">
                  <a:solidFill>
                    <a:srgbClr val="000000"/>
                  </a:solidFill>
                  <a:latin typeface="Browallia New" pitchFamily="34" charset="-34"/>
                  <a:cs typeface="Browallia New" pitchFamily="34" charset="-34"/>
                </a:rPr>
                <a:t>2</a:t>
              </a:r>
              <a:endParaRPr lang="th-TH" sz="1400" dirty="0" smtClean="0">
                <a:solidFill>
                  <a:prstClr val="black"/>
                </a:solidFill>
                <a:latin typeface="Arial" pitchFamily="34" charset="0"/>
                <a:cs typeface="Angsana New" pitchFamily="18" charset="-34"/>
              </a:endParaRPr>
            </a:p>
          </p:txBody>
        </p:sp>
        <p:sp>
          <p:nvSpPr>
            <p:cNvPr id="1034" name="Rectangle 10"/>
            <p:cNvSpPr>
              <a:spLocks noChangeArrowheads="1"/>
            </p:cNvSpPr>
            <p:nvPr/>
          </p:nvSpPr>
          <p:spPr bwMode="auto">
            <a:xfrm>
              <a:off x="5980113" y="3965575"/>
              <a:ext cx="65"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pic>
          <p:nvPicPr>
            <p:cNvPr id="1035" name="Picture 11"/>
            <p:cNvPicPr>
              <a:picLocks noChangeAspect="1" noChangeArrowheads="1"/>
            </p:cNvPicPr>
            <p:nvPr/>
          </p:nvPicPr>
          <p:blipFill>
            <a:blip r:embed="rId8"/>
            <a:srcRect/>
            <a:stretch>
              <a:fillRect/>
            </a:stretch>
          </p:blipFill>
          <p:spPr bwMode="auto">
            <a:xfrm>
              <a:off x="4714875" y="4964113"/>
              <a:ext cx="830263" cy="360363"/>
            </a:xfrm>
            <a:prstGeom prst="rect">
              <a:avLst/>
            </a:prstGeom>
            <a:noFill/>
            <a:ln w="9525">
              <a:noFill/>
              <a:miter lim="800000"/>
              <a:headEnd/>
              <a:tailEnd/>
            </a:ln>
          </p:spPr>
        </p:pic>
        <p:pic>
          <p:nvPicPr>
            <p:cNvPr id="1036" name="Picture 12"/>
            <p:cNvPicPr>
              <a:picLocks noChangeAspect="1" noChangeArrowheads="1"/>
            </p:cNvPicPr>
            <p:nvPr/>
          </p:nvPicPr>
          <p:blipFill>
            <a:blip r:embed="rId9"/>
            <a:srcRect/>
            <a:stretch>
              <a:fillRect/>
            </a:stretch>
          </p:blipFill>
          <p:spPr bwMode="auto">
            <a:xfrm>
              <a:off x="4714875" y="4964113"/>
              <a:ext cx="830263" cy="360363"/>
            </a:xfrm>
            <a:prstGeom prst="rect">
              <a:avLst/>
            </a:prstGeom>
            <a:noFill/>
            <a:ln w="9525">
              <a:noFill/>
              <a:miter lim="800000"/>
              <a:headEnd/>
              <a:tailEnd/>
            </a:ln>
          </p:spPr>
        </p:pic>
        <p:sp>
          <p:nvSpPr>
            <p:cNvPr id="1037" name="Rectangle 13"/>
            <p:cNvSpPr>
              <a:spLocks noChangeArrowheads="1"/>
            </p:cNvSpPr>
            <p:nvPr/>
          </p:nvSpPr>
          <p:spPr bwMode="auto">
            <a:xfrm>
              <a:off x="4878388" y="5022849"/>
              <a:ext cx="46487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1400" b="1" dirty="0" err="1" smtClean="0">
                  <a:solidFill>
                    <a:srgbClr val="000000"/>
                  </a:solidFill>
                  <a:latin typeface="Browallia New" pitchFamily="34" charset="-34"/>
                  <a:cs typeface="Browallia New" pitchFamily="34" charset="-34"/>
                </a:rPr>
                <a:t>Sensors</a:t>
              </a:r>
              <a:endParaRPr lang="th-TH" sz="1400" dirty="0" smtClean="0">
                <a:solidFill>
                  <a:prstClr val="black"/>
                </a:solidFill>
                <a:latin typeface="Arial" pitchFamily="34" charset="0"/>
                <a:cs typeface="Angsana New" pitchFamily="18" charset="-34"/>
              </a:endParaRPr>
            </a:p>
          </p:txBody>
        </p:sp>
        <p:pic>
          <p:nvPicPr>
            <p:cNvPr id="1038" name="Picture 14"/>
            <p:cNvPicPr>
              <a:picLocks noChangeAspect="1" noChangeArrowheads="1"/>
            </p:cNvPicPr>
            <p:nvPr/>
          </p:nvPicPr>
          <p:blipFill>
            <a:blip r:embed="rId10"/>
            <a:srcRect/>
            <a:stretch>
              <a:fillRect/>
            </a:stretch>
          </p:blipFill>
          <p:spPr bwMode="auto">
            <a:xfrm>
              <a:off x="6403975" y="4964113"/>
              <a:ext cx="839788" cy="360363"/>
            </a:xfrm>
            <a:prstGeom prst="rect">
              <a:avLst/>
            </a:prstGeom>
            <a:noFill/>
            <a:ln w="9525">
              <a:noFill/>
              <a:miter lim="800000"/>
              <a:headEnd/>
              <a:tailEnd/>
            </a:ln>
          </p:spPr>
        </p:pic>
        <p:pic>
          <p:nvPicPr>
            <p:cNvPr id="1039" name="Picture 15"/>
            <p:cNvPicPr>
              <a:picLocks noChangeAspect="1" noChangeArrowheads="1"/>
            </p:cNvPicPr>
            <p:nvPr/>
          </p:nvPicPr>
          <p:blipFill>
            <a:blip r:embed="rId11"/>
            <a:srcRect/>
            <a:stretch>
              <a:fillRect/>
            </a:stretch>
          </p:blipFill>
          <p:spPr bwMode="auto">
            <a:xfrm>
              <a:off x="6403975" y="4964113"/>
              <a:ext cx="839788" cy="360363"/>
            </a:xfrm>
            <a:prstGeom prst="rect">
              <a:avLst/>
            </a:prstGeom>
            <a:noFill/>
            <a:ln w="9525">
              <a:noFill/>
              <a:miter lim="800000"/>
              <a:headEnd/>
              <a:tailEnd/>
            </a:ln>
          </p:spPr>
        </p:pic>
        <p:sp>
          <p:nvSpPr>
            <p:cNvPr id="1040" name="Rectangle 16"/>
            <p:cNvSpPr>
              <a:spLocks noChangeArrowheads="1"/>
            </p:cNvSpPr>
            <p:nvPr/>
          </p:nvSpPr>
          <p:spPr bwMode="auto">
            <a:xfrm>
              <a:off x="6559550" y="5022849"/>
              <a:ext cx="50975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1400" b="1" dirty="0" err="1" smtClean="0">
                  <a:solidFill>
                    <a:srgbClr val="000000"/>
                  </a:solidFill>
                  <a:latin typeface="Browallia New" pitchFamily="34" charset="-34"/>
                  <a:cs typeface="Browallia New" pitchFamily="34" charset="-34"/>
                </a:rPr>
                <a:t>Shooters</a:t>
              </a:r>
              <a:endParaRPr lang="th-TH" sz="1400" dirty="0" smtClean="0">
                <a:solidFill>
                  <a:prstClr val="black"/>
                </a:solidFill>
                <a:latin typeface="Arial" pitchFamily="34" charset="0"/>
                <a:cs typeface="Angsana New" pitchFamily="18" charset="-34"/>
              </a:endParaRPr>
            </a:p>
          </p:txBody>
        </p:sp>
        <p:sp>
          <p:nvSpPr>
            <p:cNvPr id="1041" name="Rectangle 17"/>
            <p:cNvSpPr>
              <a:spLocks noChangeArrowheads="1"/>
            </p:cNvSpPr>
            <p:nvPr/>
          </p:nvSpPr>
          <p:spPr bwMode="auto">
            <a:xfrm>
              <a:off x="5715000" y="4603750"/>
              <a:ext cx="46326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400" b="1" dirty="0" err="1" smtClean="0">
                  <a:solidFill>
                    <a:srgbClr val="000000"/>
                  </a:solidFill>
                  <a:latin typeface="Browallia New" pitchFamily="34" charset="-34"/>
                  <a:cs typeface="Browallia New" pitchFamily="34" charset="-34"/>
                </a:rPr>
                <a:t>Network</a:t>
              </a:r>
              <a:endParaRPr lang="th-TH" sz="1400" dirty="0" smtClean="0">
                <a:solidFill>
                  <a:prstClr val="black"/>
                </a:solidFill>
                <a:latin typeface="Arial" pitchFamily="34" charset="0"/>
                <a:cs typeface="Angsana New" pitchFamily="18" charset="-34"/>
              </a:endParaRPr>
            </a:p>
          </p:txBody>
        </p:sp>
        <p:pic>
          <p:nvPicPr>
            <p:cNvPr id="1042" name="Picture 18"/>
            <p:cNvPicPr>
              <a:picLocks noChangeAspect="1" noChangeArrowheads="1"/>
            </p:cNvPicPr>
            <p:nvPr/>
          </p:nvPicPr>
          <p:blipFill>
            <a:blip r:embed="rId12"/>
            <a:srcRect/>
            <a:stretch>
              <a:fillRect/>
            </a:stretch>
          </p:blipFill>
          <p:spPr bwMode="auto">
            <a:xfrm>
              <a:off x="6064250" y="5264150"/>
              <a:ext cx="1985963" cy="1131888"/>
            </a:xfrm>
            <a:prstGeom prst="rect">
              <a:avLst/>
            </a:prstGeom>
            <a:noFill/>
            <a:ln w="9525">
              <a:noFill/>
              <a:miter lim="800000"/>
              <a:headEnd/>
              <a:tailEnd/>
            </a:ln>
          </p:spPr>
        </p:pic>
        <p:pic>
          <p:nvPicPr>
            <p:cNvPr id="1043" name="Picture 19"/>
            <p:cNvPicPr>
              <a:picLocks noChangeAspect="1" noChangeArrowheads="1"/>
            </p:cNvPicPr>
            <p:nvPr/>
          </p:nvPicPr>
          <p:blipFill>
            <a:blip r:embed="rId13"/>
            <a:srcRect/>
            <a:stretch>
              <a:fillRect/>
            </a:stretch>
          </p:blipFill>
          <p:spPr bwMode="auto">
            <a:xfrm>
              <a:off x="6019800" y="5257800"/>
              <a:ext cx="2209800" cy="1219200"/>
            </a:xfrm>
            <a:prstGeom prst="rect">
              <a:avLst/>
            </a:prstGeom>
            <a:noFill/>
            <a:ln w="9525">
              <a:noFill/>
              <a:miter lim="800000"/>
              <a:headEnd/>
              <a:tailEnd/>
            </a:ln>
          </p:spPr>
        </p:pic>
        <p:sp>
          <p:nvSpPr>
            <p:cNvPr id="1044" name="Rectangle 20"/>
            <p:cNvSpPr>
              <a:spLocks noChangeArrowheads="1"/>
            </p:cNvSpPr>
            <p:nvPr/>
          </p:nvSpPr>
          <p:spPr bwMode="auto">
            <a:xfrm>
              <a:off x="6224588" y="5364163"/>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45" name="Rectangle 21"/>
            <p:cNvSpPr>
              <a:spLocks noChangeArrowheads="1"/>
            </p:cNvSpPr>
            <p:nvPr/>
          </p:nvSpPr>
          <p:spPr bwMode="auto">
            <a:xfrm>
              <a:off x="6370572" y="5368925"/>
              <a:ext cx="33502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Stealth</a:t>
              </a:r>
              <a:endParaRPr lang="th-TH" sz="1200" b="1" dirty="0" smtClean="0">
                <a:solidFill>
                  <a:prstClr val="black"/>
                </a:solidFill>
                <a:latin typeface="Arial" pitchFamily="34" charset="0"/>
                <a:cs typeface="Angsana New" pitchFamily="18" charset="-34"/>
              </a:endParaRPr>
            </a:p>
          </p:txBody>
        </p:sp>
        <p:sp>
          <p:nvSpPr>
            <p:cNvPr id="1046" name="Rectangle 22"/>
            <p:cNvSpPr>
              <a:spLocks noChangeArrowheads="1"/>
            </p:cNvSpPr>
            <p:nvPr/>
          </p:nvSpPr>
          <p:spPr bwMode="auto">
            <a:xfrm>
              <a:off x="6224588" y="5516563"/>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47" name="Rectangle 23"/>
            <p:cNvSpPr>
              <a:spLocks noChangeArrowheads="1"/>
            </p:cNvSpPr>
            <p:nvPr/>
          </p:nvSpPr>
          <p:spPr bwMode="auto">
            <a:xfrm>
              <a:off x="6406183" y="5521325"/>
              <a:ext cx="75661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Strike</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Precision</a:t>
              </a:r>
              <a:endParaRPr lang="th-TH" sz="1200" b="1" dirty="0" smtClean="0">
                <a:solidFill>
                  <a:prstClr val="black"/>
                </a:solidFill>
                <a:latin typeface="Arial" pitchFamily="34" charset="0"/>
                <a:cs typeface="Angsana New" pitchFamily="18" charset="-34"/>
              </a:endParaRPr>
            </a:p>
          </p:txBody>
        </p:sp>
        <p:sp>
          <p:nvSpPr>
            <p:cNvPr id="1048" name="Rectangle 24"/>
            <p:cNvSpPr>
              <a:spLocks noChangeArrowheads="1"/>
            </p:cNvSpPr>
            <p:nvPr/>
          </p:nvSpPr>
          <p:spPr bwMode="auto">
            <a:xfrm>
              <a:off x="6224588" y="5673725"/>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49" name="Rectangle 25"/>
            <p:cNvSpPr>
              <a:spLocks noChangeArrowheads="1"/>
            </p:cNvSpPr>
            <p:nvPr/>
          </p:nvSpPr>
          <p:spPr bwMode="auto">
            <a:xfrm>
              <a:off x="6400800" y="5678488"/>
              <a:ext cx="4344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Stand</a:t>
              </a:r>
              <a:r>
                <a:rPr lang="th-TH" sz="1200" b="1" dirty="0" smtClean="0">
                  <a:solidFill>
                    <a:srgbClr val="000000"/>
                  </a:solidFill>
                  <a:latin typeface="Browallia New" pitchFamily="34" charset="-34"/>
                  <a:cs typeface="Browallia New" pitchFamily="34" charset="-34"/>
                </a:rPr>
                <a:t> </a:t>
              </a:r>
              <a:r>
                <a:rPr lang="en-US" sz="1200" b="1" dirty="0" smtClean="0">
                  <a:solidFill>
                    <a:srgbClr val="000000"/>
                  </a:solidFill>
                  <a:latin typeface="Browallia New" pitchFamily="34" charset="-34"/>
                  <a:cs typeface="Browallia New" pitchFamily="34" charset="-34"/>
                </a:rPr>
                <a:t>off</a:t>
              </a:r>
              <a:endParaRPr lang="th-TH" sz="1200" b="1" dirty="0" smtClean="0">
                <a:solidFill>
                  <a:prstClr val="black"/>
                </a:solidFill>
                <a:latin typeface="Arial" pitchFamily="34" charset="0"/>
                <a:cs typeface="Angsana New" pitchFamily="18" charset="-34"/>
              </a:endParaRPr>
            </a:p>
          </p:txBody>
        </p:sp>
        <p:sp>
          <p:nvSpPr>
            <p:cNvPr id="1052" name="Rectangle 28"/>
            <p:cNvSpPr>
              <a:spLocks noChangeArrowheads="1"/>
            </p:cNvSpPr>
            <p:nvPr/>
          </p:nvSpPr>
          <p:spPr bwMode="auto">
            <a:xfrm>
              <a:off x="6224588" y="583088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53" name="Rectangle 29"/>
            <p:cNvSpPr>
              <a:spLocks noChangeArrowheads="1"/>
            </p:cNvSpPr>
            <p:nvPr/>
          </p:nvSpPr>
          <p:spPr bwMode="auto">
            <a:xfrm>
              <a:off x="6363589" y="5835649"/>
              <a:ext cx="171361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Situational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Awareness</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Operational</a:t>
              </a:r>
              <a:r>
                <a:rPr lang="th-TH" sz="1200" b="1" dirty="0" smtClean="0">
                  <a:solidFill>
                    <a:srgbClr val="000000"/>
                  </a:solidFill>
                  <a:latin typeface="Browallia New" pitchFamily="34" charset="-34"/>
                  <a:cs typeface="Browallia New" pitchFamily="34" charset="-34"/>
                </a:rPr>
                <a:t> </a:t>
              </a:r>
              <a:endParaRPr lang="th-TH" sz="1200" b="1" dirty="0" smtClean="0">
                <a:solidFill>
                  <a:prstClr val="black"/>
                </a:solidFill>
                <a:latin typeface="Arial" pitchFamily="34" charset="0"/>
                <a:cs typeface="Angsana New" pitchFamily="18" charset="-34"/>
              </a:endParaRPr>
            </a:p>
          </p:txBody>
        </p:sp>
        <p:sp>
          <p:nvSpPr>
            <p:cNvPr id="1054" name="Rectangle 30"/>
            <p:cNvSpPr>
              <a:spLocks noChangeArrowheads="1"/>
            </p:cNvSpPr>
            <p:nvPr/>
          </p:nvSpPr>
          <p:spPr bwMode="auto">
            <a:xfrm>
              <a:off x="6400800" y="5988049"/>
              <a:ext cx="89607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and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Tactical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Level</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55" name="Rectangle 31"/>
            <p:cNvSpPr>
              <a:spLocks noChangeArrowheads="1"/>
            </p:cNvSpPr>
            <p:nvPr/>
          </p:nvSpPr>
          <p:spPr bwMode="auto">
            <a:xfrm>
              <a:off x="6224588" y="6140449"/>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56" name="Rectangle 32"/>
            <p:cNvSpPr>
              <a:spLocks noChangeArrowheads="1"/>
            </p:cNvSpPr>
            <p:nvPr/>
          </p:nvSpPr>
          <p:spPr bwMode="auto">
            <a:xfrm>
              <a:off x="6400800" y="6145213"/>
              <a:ext cx="104996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Synchronized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Actions</a:t>
              </a:r>
              <a:endParaRPr lang="th-TH" sz="1200" b="1" dirty="0" smtClean="0">
                <a:solidFill>
                  <a:prstClr val="black"/>
                </a:solidFill>
                <a:latin typeface="Arial" pitchFamily="34" charset="0"/>
                <a:cs typeface="Angsana New" pitchFamily="18" charset="-34"/>
              </a:endParaRPr>
            </a:p>
          </p:txBody>
        </p:sp>
        <p:pic>
          <p:nvPicPr>
            <p:cNvPr id="1057" name="Picture 33"/>
            <p:cNvPicPr>
              <a:picLocks noChangeAspect="1" noChangeArrowheads="1"/>
            </p:cNvPicPr>
            <p:nvPr/>
          </p:nvPicPr>
          <p:blipFill>
            <a:blip r:embed="rId14"/>
            <a:srcRect/>
            <a:stretch>
              <a:fillRect/>
            </a:stretch>
          </p:blipFill>
          <p:spPr bwMode="auto">
            <a:xfrm>
              <a:off x="4832350" y="3101975"/>
              <a:ext cx="2201863" cy="784225"/>
            </a:xfrm>
            <a:prstGeom prst="rect">
              <a:avLst/>
            </a:prstGeom>
            <a:noFill/>
            <a:ln w="9525">
              <a:noFill/>
              <a:miter lim="800000"/>
              <a:headEnd/>
              <a:tailEnd/>
            </a:ln>
          </p:spPr>
        </p:pic>
        <p:pic>
          <p:nvPicPr>
            <p:cNvPr id="1058" name="Picture 34"/>
            <p:cNvPicPr>
              <a:picLocks noChangeAspect="1" noChangeArrowheads="1"/>
            </p:cNvPicPr>
            <p:nvPr/>
          </p:nvPicPr>
          <p:blipFill>
            <a:blip r:embed="rId15"/>
            <a:srcRect/>
            <a:stretch>
              <a:fillRect/>
            </a:stretch>
          </p:blipFill>
          <p:spPr bwMode="auto">
            <a:xfrm>
              <a:off x="4572000" y="3101975"/>
              <a:ext cx="2438400" cy="1089025"/>
            </a:xfrm>
            <a:prstGeom prst="rect">
              <a:avLst/>
            </a:prstGeom>
            <a:noFill/>
            <a:ln w="9525">
              <a:noFill/>
              <a:miter lim="800000"/>
              <a:headEnd/>
              <a:tailEnd/>
            </a:ln>
          </p:spPr>
        </p:pic>
        <p:sp>
          <p:nvSpPr>
            <p:cNvPr id="1059" name="Rectangle 35"/>
            <p:cNvSpPr>
              <a:spLocks noChangeArrowheads="1"/>
            </p:cNvSpPr>
            <p:nvPr/>
          </p:nvSpPr>
          <p:spPr bwMode="auto">
            <a:xfrm>
              <a:off x="4800600" y="3197226"/>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0" name="Rectangle 36"/>
            <p:cNvSpPr>
              <a:spLocks noChangeArrowheads="1"/>
            </p:cNvSpPr>
            <p:nvPr/>
          </p:nvSpPr>
          <p:spPr bwMode="auto">
            <a:xfrm>
              <a:off x="4953000" y="3203575"/>
              <a:ext cx="133530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Total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Situational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Awareness</a:t>
              </a:r>
              <a:endParaRPr lang="th-TH" sz="1200" b="1" dirty="0" smtClean="0">
                <a:solidFill>
                  <a:prstClr val="black"/>
                </a:solidFill>
                <a:latin typeface="Arial" pitchFamily="34" charset="0"/>
                <a:cs typeface="Angsana New" pitchFamily="18" charset="-34"/>
              </a:endParaRPr>
            </a:p>
          </p:txBody>
        </p:sp>
        <p:sp>
          <p:nvSpPr>
            <p:cNvPr id="1061" name="Rectangle 37"/>
            <p:cNvSpPr>
              <a:spLocks noChangeArrowheads="1"/>
            </p:cNvSpPr>
            <p:nvPr/>
          </p:nvSpPr>
          <p:spPr bwMode="auto">
            <a:xfrm>
              <a:off x="4800600" y="334803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2" name="Rectangle 38"/>
            <p:cNvSpPr>
              <a:spLocks noChangeArrowheads="1"/>
            </p:cNvSpPr>
            <p:nvPr/>
          </p:nvSpPr>
          <p:spPr bwMode="auto">
            <a:xfrm>
              <a:off x="4953000" y="3354388"/>
              <a:ext cx="20085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Decision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Superiority</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First</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Right</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Decision</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63" name="Rectangle 39"/>
            <p:cNvSpPr>
              <a:spLocks noChangeArrowheads="1"/>
            </p:cNvSpPr>
            <p:nvPr/>
          </p:nvSpPr>
          <p:spPr bwMode="auto">
            <a:xfrm>
              <a:off x="4800600" y="350678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4" name="Rectangle 40"/>
            <p:cNvSpPr>
              <a:spLocks noChangeArrowheads="1"/>
            </p:cNvSpPr>
            <p:nvPr/>
          </p:nvSpPr>
          <p:spPr bwMode="auto">
            <a:xfrm>
              <a:off x="4953000" y="3513138"/>
              <a:ext cx="9409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Speed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Command</a:t>
              </a:r>
              <a:endParaRPr lang="th-TH" sz="1200" b="1" dirty="0" smtClean="0">
                <a:solidFill>
                  <a:prstClr val="black"/>
                </a:solidFill>
                <a:latin typeface="Arial" pitchFamily="34" charset="0"/>
                <a:cs typeface="Angsana New" pitchFamily="18" charset="-34"/>
              </a:endParaRPr>
            </a:p>
          </p:txBody>
        </p:sp>
        <p:sp>
          <p:nvSpPr>
            <p:cNvPr id="1065" name="Rectangle 41"/>
            <p:cNvSpPr>
              <a:spLocks noChangeArrowheads="1"/>
            </p:cNvSpPr>
            <p:nvPr/>
          </p:nvSpPr>
          <p:spPr bwMode="auto">
            <a:xfrm>
              <a:off x="4800600" y="36639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6" name="Rectangle 42"/>
            <p:cNvSpPr>
              <a:spLocks noChangeArrowheads="1"/>
            </p:cNvSpPr>
            <p:nvPr/>
          </p:nvSpPr>
          <p:spPr bwMode="auto">
            <a:xfrm>
              <a:off x="4953000" y="3670300"/>
              <a:ext cx="13561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Proper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Tempo</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Operations</a:t>
              </a:r>
              <a:endParaRPr lang="th-TH" sz="1200" b="1" dirty="0" smtClean="0">
                <a:solidFill>
                  <a:prstClr val="black"/>
                </a:solidFill>
                <a:latin typeface="Arial" pitchFamily="34" charset="0"/>
                <a:cs typeface="Angsana New" pitchFamily="18" charset="-34"/>
              </a:endParaRPr>
            </a:p>
          </p:txBody>
        </p:sp>
        <p:pic>
          <p:nvPicPr>
            <p:cNvPr id="1067" name="Picture 43"/>
            <p:cNvPicPr>
              <a:picLocks noChangeAspect="1" noChangeArrowheads="1"/>
            </p:cNvPicPr>
            <p:nvPr/>
          </p:nvPicPr>
          <p:blipFill>
            <a:blip r:embed="rId16"/>
            <a:srcRect/>
            <a:stretch>
              <a:fillRect/>
            </a:stretch>
          </p:blipFill>
          <p:spPr bwMode="auto">
            <a:xfrm>
              <a:off x="3962400" y="5268913"/>
              <a:ext cx="2020888" cy="1136650"/>
            </a:xfrm>
            <a:prstGeom prst="rect">
              <a:avLst/>
            </a:prstGeom>
            <a:noFill/>
            <a:ln w="9525">
              <a:noFill/>
              <a:miter lim="800000"/>
              <a:headEnd/>
              <a:tailEnd/>
            </a:ln>
          </p:spPr>
        </p:pic>
        <p:pic>
          <p:nvPicPr>
            <p:cNvPr id="1068" name="Picture 44"/>
            <p:cNvPicPr>
              <a:picLocks noChangeAspect="1" noChangeArrowheads="1"/>
            </p:cNvPicPr>
            <p:nvPr/>
          </p:nvPicPr>
          <p:blipFill>
            <a:blip r:embed="rId17"/>
            <a:srcRect/>
            <a:stretch>
              <a:fillRect/>
            </a:stretch>
          </p:blipFill>
          <p:spPr bwMode="auto">
            <a:xfrm>
              <a:off x="3810000" y="5257800"/>
              <a:ext cx="2173288" cy="1136650"/>
            </a:xfrm>
            <a:prstGeom prst="rect">
              <a:avLst/>
            </a:prstGeom>
            <a:noFill/>
            <a:ln w="9525">
              <a:noFill/>
              <a:miter lim="800000"/>
              <a:headEnd/>
              <a:tailEnd/>
            </a:ln>
          </p:spPr>
        </p:pic>
        <p:sp>
          <p:nvSpPr>
            <p:cNvPr id="1069" name="Rectangle 45"/>
            <p:cNvSpPr>
              <a:spLocks noChangeArrowheads="1"/>
            </p:cNvSpPr>
            <p:nvPr/>
          </p:nvSpPr>
          <p:spPr bwMode="auto">
            <a:xfrm>
              <a:off x="4038600" y="54657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0" name="Rectangle 46"/>
            <p:cNvSpPr>
              <a:spLocks noChangeArrowheads="1"/>
            </p:cNvSpPr>
            <p:nvPr/>
          </p:nvSpPr>
          <p:spPr bwMode="auto">
            <a:xfrm>
              <a:off x="4191000" y="5454133"/>
              <a:ext cx="9409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Deep</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Sensor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Reach</a:t>
              </a:r>
              <a:endParaRPr lang="th-TH" sz="1200" b="1" dirty="0" smtClean="0">
                <a:solidFill>
                  <a:prstClr val="black"/>
                </a:solidFill>
                <a:latin typeface="Arial" pitchFamily="34" charset="0"/>
                <a:cs typeface="Angsana New" pitchFamily="18" charset="-34"/>
              </a:endParaRPr>
            </a:p>
          </p:txBody>
        </p:sp>
        <p:sp>
          <p:nvSpPr>
            <p:cNvPr id="1071" name="Rectangle 47"/>
            <p:cNvSpPr>
              <a:spLocks noChangeArrowheads="1"/>
            </p:cNvSpPr>
            <p:nvPr/>
          </p:nvSpPr>
          <p:spPr bwMode="auto">
            <a:xfrm>
              <a:off x="4038600" y="56181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2" name="Rectangle 48"/>
            <p:cNvSpPr>
              <a:spLocks noChangeArrowheads="1"/>
            </p:cNvSpPr>
            <p:nvPr/>
          </p:nvSpPr>
          <p:spPr bwMode="auto">
            <a:xfrm>
              <a:off x="4191000" y="5606533"/>
              <a:ext cx="87844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Information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Reach</a:t>
              </a:r>
              <a:endParaRPr lang="th-TH" sz="1200" b="1" dirty="0" smtClean="0">
                <a:solidFill>
                  <a:prstClr val="black"/>
                </a:solidFill>
                <a:latin typeface="Arial" pitchFamily="34" charset="0"/>
                <a:cs typeface="Angsana New" pitchFamily="18" charset="-34"/>
              </a:endParaRPr>
            </a:p>
          </p:txBody>
        </p:sp>
        <p:sp>
          <p:nvSpPr>
            <p:cNvPr id="1073" name="Rectangle 49"/>
            <p:cNvSpPr>
              <a:spLocks noChangeArrowheads="1"/>
            </p:cNvSpPr>
            <p:nvPr/>
          </p:nvSpPr>
          <p:spPr bwMode="auto">
            <a:xfrm>
              <a:off x="4038600" y="57705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4" name="Rectangle 50"/>
            <p:cNvSpPr>
              <a:spLocks noChangeArrowheads="1"/>
            </p:cNvSpPr>
            <p:nvPr/>
          </p:nvSpPr>
          <p:spPr bwMode="auto">
            <a:xfrm>
              <a:off x="4191000" y="5825413"/>
              <a:ext cx="1343316" cy="2564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lnSpc>
                  <a:spcPts val="1000"/>
                </a:lnSpc>
                <a:spcBef>
                  <a:spcPct val="0"/>
                </a:spcBef>
                <a:spcAft>
                  <a:spcPct val="0"/>
                </a:spcAft>
              </a:pPr>
              <a:r>
                <a:rPr lang="th-TH" sz="1200" b="1" dirty="0" err="1" smtClean="0">
                  <a:solidFill>
                    <a:srgbClr val="000000"/>
                  </a:solidFill>
                  <a:latin typeface="Browallia New" pitchFamily="34" charset="-34"/>
                  <a:cs typeface="Browallia New" pitchFamily="34" charset="-34"/>
                </a:rPr>
                <a:t>Sensor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Information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Sharing</a:t>
              </a:r>
              <a:r>
                <a:rPr lang="th-TH" sz="1200" b="1" dirty="0" smtClean="0">
                  <a:solidFill>
                    <a:srgbClr val="000000"/>
                  </a:solidFill>
                  <a:latin typeface="Browallia New" pitchFamily="34" charset="-34"/>
                  <a:cs typeface="Browallia New" pitchFamily="34" charset="-34"/>
                </a:rPr>
                <a:t>/</a:t>
              </a:r>
            </a:p>
            <a:p>
              <a:pPr fontAlgn="base">
                <a:lnSpc>
                  <a:spcPts val="1000"/>
                </a:lnSpc>
                <a:spcBef>
                  <a:spcPct val="0"/>
                </a:spcBef>
                <a:spcAft>
                  <a:spcPct val="0"/>
                </a:spcAft>
              </a:pPr>
              <a:r>
                <a:rPr lang="th-TH" sz="1200" b="1" dirty="0" err="1" smtClean="0">
                  <a:solidFill>
                    <a:srgbClr val="000000"/>
                  </a:solidFill>
                  <a:latin typeface="Browallia New" pitchFamily="34" charset="-34"/>
                  <a:cs typeface="Browallia New" pitchFamily="34" charset="-34"/>
                </a:rPr>
                <a:t>Integrating</a:t>
              </a:r>
              <a:endParaRPr lang="th-TH" sz="1200" b="1" dirty="0" smtClean="0">
                <a:solidFill>
                  <a:prstClr val="black"/>
                </a:solidFill>
                <a:latin typeface="Arial" pitchFamily="34" charset="0"/>
                <a:cs typeface="Angsana New" pitchFamily="18" charset="-34"/>
              </a:endParaRPr>
            </a:p>
          </p:txBody>
        </p:sp>
        <p:sp>
          <p:nvSpPr>
            <p:cNvPr id="1075" name="Rectangle 51"/>
            <p:cNvSpPr>
              <a:spLocks noChangeArrowheads="1"/>
            </p:cNvSpPr>
            <p:nvPr/>
          </p:nvSpPr>
          <p:spPr bwMode="auto">
            <a:xfrm>
              <a:off x="4038600" y="60753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6" name="Rectangle 52"/>
            <p:cNvSpPr>
              <a:spLocks noChangeArrowheads="1"/>
            </p:cNvSpPr>
            <p:nvPr/>
          </p:nvSpPr>
          <p:spPr bwMode="auto">
            <a:xfrm>
              <a:off x="4191000" y="6063733"/>
              <a:ext cx="4344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Stand</a:t>
              </a:r>
              <a:r>
                <a:rPr lang="th-TH" sz="1200" b="1" dirty="0" smtClean="0">
                  <a:solidFill>
                    <a:srgbClr val="000000"/>
                  </a:solidFill>
                  <a:latin typeface="Browallia New" pitchFamily="34" charset="-34"/>
                  <a:cs typeface="Browallia New" pitchFamily="34" charset="-34"/>
                </a:rPr>
                <a:t> </a:t>
              </a:r>
              <a:r>
                <a:rPr lang="en-US" sz="1200" b="1" dirty="0" smtClean="0">
                  <a:solidFill>
                    <a:srgbClr val="000000"/>
                  </a:solidFill>
                  <a:latin typeface="Browallia New" pitchFamily="34" charset="-34"/>
                  <a:cs typeface="Browallia New" pitchFamily="34" charset="-34"/>
                </a:rPr>
                <a:t>off</a:t>
              </a:r>
              <a:endParaRPr lang="th-TH" sz="1200" b="1" dirty="0" smtClean="0">
                <a:solidFill>
                  <a:prstClr val="black"/>
                </a:solidFill>
                <a:latin typeface="Arial" pitchFamily="34" charset="0"/>
                <a:cs typeface="Angsana New" pitchFamily="18" charset="-34"/>
              </a:endParaRPr>
            </a:p>
          </p:txBody>
        </p:sp>
        <p:sp>
          <p:nvSpPr>
            <p:cNvPr id="1079" name="Rectangle 55"/>
            <p:cNvSpPr>
              <a:spLocks noChangeArrowheads="1"/>
            </p:cNvSpPr>
            <p:nvPr/>
          </p:nvSpPr>
          <p:spPr bwMode="auto">
            <a:xfrm>
              <a:off x="7239000" y="4876800"/>
              <a:ext cx="3366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Platform</a:t>
              </a:r>
              <a:endParaRPr lang="th-TH" sz="1000" dirty="0" smtClean="0">
                <a:solidFill>
                  <a:prstClr val="black"/>
                </a:solidFill>
                <a:latin typeface="Arial" pitchFamily="34" charset="0"/>
                <a:cs typeface="Angsana New" pitchFamily="18" charset="-34"/>
              </a:endParaRPr>
            </a:p>
          </p:txBody>
        </p:sp>
        <p:sp>
          <p:nvSpPr>
            <p:cNvPr id="1080" name="Rectangle 56"/>
            <p:cNvSpPr>
              <a:spLocks noChangeArrowheads="1"/>
            </p:cNvSpPr>
            <p:nvPr/>
          </p:nvSpPr>
          <p:spPr bwMode="auto">
            <a:xfrm>
              <a:off x="7239000" y="5027712"/>
              <a:ext cx="32541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Weapon</a:t>
              </a:r>
              <a:endParaRPr lang="th-TH" sz="1000" dirty="0" smtClean="0">
                <a:solidFill>
                  <a:prstClr val="black"/>
                </a:solidFill>
                <a:latin typeface="Arial" pitchFamily="34" charset="0"/>
                <a:cs typeface="Angsana New" pitchFamily="18" charset="-34"/>
              </a:endParaRPr>
            </a:p>
          </p:txBody>
        </p:sp>
        <p:sp>
          <p:nvSpPr>
            <p:cNvPr id="1081" name="Rectangle 57"/>
            <p:cNvSpPr>
              <a:spLocks noChangeArrowheads="1"/>
            </p:cNvSpPr>
            <p:nvPr/>
          </p:nvSpPr>
          <p:spPr bwMode="auto">
            <a:xfrm>
              <a:off x="7239000" y="5180112"/>
              <a:ext cx="6572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Ground</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Defense</a:t>
              </a:r>
              <a:endParaRPr lang="th-TH" sz="1000" b="1" dirty="0" smtClean="0">
                <a:solidFill>
                  <a:prstClr val="black"/>
                </a:solidFill>
                <a:latin typeface="Arial" pitchFamily="34" charset="0"/>
                <a:cs typeface="Angsana New" pitchFamily="18" charset="-34"/>
              </a:endParaRPr>
            </a:p>
          </p:txBody>
        </p:sp>
        <p:sp>
          <p:nvSpPr>
            <p:cNvPr id="1082" name="Rectangle 58"/>
            <p:cNvSpPr>
              <a:spLocks noChangeArrowheads="1"/>
            </p:cNvSpPr>
            <p:nvPr/>
          </p:nvSpPr>
          <p:spPr bwMode="auto">
            <a:xfrm>
              <a:off x="5486400" y="4857749"/>
              <a:ext cx="24686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Sense</a:t>
              </a:r>
              <a:endParaRPr lang="th-TH" sz="2800" dirty="0" smtClean="0">
                <a:solidFill>
                  <a:prstClr val="black"/>
                </a:solidFill>
                <a:latin typeface="Arial" pitchFamily="34" charset="0"/>
                <a:cs typeface="Angsana New" pitchFamily="18" charset="-34"/>
              </a:endParaRPr>
            </a:p>
          </p:txBody>
        </p:sp>
        <p:sp>
          <p:nvSpPr>
            <p:cNvPr id="1083" name="Rectangle 59"/>
            <p:cNvSpPr>
              <a:spLocks noChangeArrowheads="1"/>
            </p:cNvSpPr>
            <p:nvPr/>
          </p:nvSpPr>
          <p:spPr bwMode="auto">
            <a:xfrm>
              <a:off x="5973762" y="4857749"/>
              <a:ext cx="40075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Response</a:t>
              </a:r>
              <a:endParaRPr lang="th-TH" sz="2800" dirty="0" smtClean="0">
                <a:solidFill>
                  <a:prstClr val="black"/>
                </a:solidFill>
                <a:latin typeface="Arial" pitchFamily="34" charset="0"/>
                <a:cs typeface="Angsana New" pitchFamily="18" charset="-34"/>
              </a:endParaRPr>
            </a:p>
          </p:txBody>
        </p:sp>
        <p:sp>
          <p:nvSpPr>
            <p:cNvPr id="1084" name="Rectangle 60"/>
            <p:cNvSpPr>
              <a:spLocks noChangeArrowheads="1"/>
            </p:cNvSpPr>
            <p:nvPr/>
          </p:nvSpPr>
          <p:spPr bwMode="auto">
            <a:xfrm>
              <a:off x="5816600" y="4383088"/>
              <a:ext cx="27411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Decide</a:t>
              </a:r>
              <a:endParaRPr lang="th-TH" sz="2800" dirty="0" smtClean="0">
                <a:solidFill>
                  <a:prstClr val="black"/>
                </a:solidFill>
                <a:latin typeface="Arial" pitchFamily="34" charset="0"/>
                <a:cs typeface="Angsana New" pitchFamily="18" charset="-34"/>
              </a:endParaRPr>
            </a:p>
          </p:txBody>
        </p:sp>
        <p:sp>
          <p:nvSpPr>
            <p:cNvPr id="1085" name="Rectangle 61"/>
            <p:cNvSpPr>
              <a:spLocks noChangeArrowheads="1"/>
            </p:cNvSpPr>
            <p:nvPr/>
          </p:nvSpPr>
          <p:spPr bwMode="auto">
            <a:xfrm>
              <a:off x="4267544" y="4689475"/>
              <a:ext cx="4568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Intelligence</a:t>
              </a:r>
              <a:endParaRPr lang="th-TH" sz="1000" dirty="0" smtClean="0">
                <a:solidFill>
                  <a:prstClr val="black"/>
                </a:solidFill>
                <a:latin typeface="Arial" pitchFamily="34" charset="0"/>
                <a:cs typeface="Angsana New" pitchFamily="18" charset="-34"/>
              </a:endParaRPr>
            </a:p>
          </p:txBody>
        </p:sp>
        <p:sp>
          <p:nvSpPr>
            <p:cNvPr id="1086" name="Rectangle 62"/>
            <p:cNvSpPr>
              <a:spLocks noChangeArrowheads="1"/>
            </p:cNvSpPr>
            <p:nvPr/>
          </p:nvSpPr>
          <p:spPr bwMode="auto">
            <a:xfrm>
              <a:off x="4191000" y="4808537"/>
              <a:ext cx="49051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Surveillance</a:t>
              </a:r>
              <a:endParaRPr lang="th-TH" sz="1000" dirty="0" smtClean="0">
                <a:solidFill>
                  <a:prstClr val="black"/>
                </a:solidFill>
                <a:latin typeface="Arial" pitchFamily="34" charset="0"/>
                <a:cs typeface="Angsana New" pitchFamily="18" charset="-34"/>
              </a:endParaRPr>
            </a:p>
          </p:txBody>
        </p:sp>
        <p:sp>
          <p:nvSpPr>
            <p:cNvPr id="1087" name="Rectangle 63"/>
            <p:cNvSpPr>
              <a:spLocks noChangeArrowheads="1"/>
            </p:cNvSpPr>
            <p:nvPr/>
          </p:nvSpPr>
          <p:spPr bwMode="auto">
            <a:xfrm>
              <a:off x="3962400" y="4922837"/>
              <a:ext cx="73738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Target</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Acquisition</a:t>
              </a:r>
              <a:endParaRPr lang="th-TH" sz="1000" dirty="0" smtClean="0">
                <a:solidFill>
                  <a:prstClr val="black"/>
                </a:solidFill>
                <a:latin typeface="Arial" pitchFamily="34" charset="0"/>
                <a:cs typeface="Angsana New" pitchFamily="18" charset="-34"/>
              </a:endParaRPr>
            </a:p>
          </p:txBody>
        </p:sp>
        <p:sp>
          <p:nvSpPr>
            <p:cNvPr id="1088" name="Rectangle 64"/>
            <p:cNvSpPr>
              <a:spLocks noChangeArrowheads="1"/>
            </p:cNvSpPr>
            <p:nvPr/>
          </p:nvSpPr>
          <p:spPr bwMode="auto">
            <a:xfrm>
              <a:off x="4038600" y="5037137"/>
              <a:ext cx="66043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Reconnaissance</a:t>
              </a:r>
              <a:endParaRPr lang="th-TH" sz="1000" dirty="0" smtClean="0">
                <a:solidFill>
                  <a:prstClr val="black"/>
                </a:solidFill>
                <a:latin typeface="Arial" pitchFamily="34" charset="0"/>
                <a:cs typeface="Angsana New" pitchFamily="18" charset="-34"/>
              </a:endParaRPr>
            </a:p>
          </p:txBody>
        </p:sp>
        <p:sp>
          <p:nvSpPr>
            <p:cNvPr id="1089" name="Rectangle 65"/>
            <p:cNvSpPr>
              <a:spLocks noChangeArrowheads="1"/>
            </p:cNvSpPr>
            <p:nvPr/>
          </p:nvSpPr>
          <p:spPr bwMode="auto">
            <a:xfrm>
              <a:off x="4364468" y="5151437"/>
              <a:ext cx="28373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Human</a:t>
              </a:r>
              <a:endParaRPr lang="th-TH" sz="1000" dirty="0" smtClean="0">
                <a:solidFill>
                  <a:prstClr val="black"/>
                </a:solidFill>
                <a:latin typeface="Arial" pitchFamily="34" charset="0"/>
                <a:cs typeface="Angsana New" pitchFamily="18" charset="-34"/>
              </a:endParaRPr>
            </a:p>
          </p:txBody>
        </p:sp>
        <p:sp>
          <p:nvSpPr>
            <p:cNvPr id="1090" name="Rectangle 66"/>
            <p:cNvSpPr>
              <a:spLocks noChangeArrowheads="1"/>
            </p:cNvSpPr>
            <p:nvPr/>
          </p:nvSpPr>
          <p:spPr bwMode="auto">
            <a:xfrm>
              <a:off x="6096000" y="4341912"/>
              <a:ext cx="7822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Telecommunication</a:t>
              </a:r>
              <a:endParaRPr lang="th-TH" sz="1000" dirty="0" smtClean="0">
                <a:solidFill>
                  <a:prstClr val="black"/>
                </a:solidFill>
                <a:latin typeface="Arial" pitchFamily="34" charset="0"/>
                <a:cs typeface="Angsana New" pitchFamily="18" charset="-34"/>
              </a:endParaRPr>
            </a:p>
          </p:txBody>
        </p:sp>
        <p:sp>
          <p:nvSpPr>
            <p:cNvPr id="1091" name="Rectangle 67"/>
            <p:cNvSpPr>
              <a:spLocks noChangeArrowheads="1"/>
            </p:cNvSpPr>
            <p:nvPr/>
          </p:nvSpPr>
          <p:spPr bwMode="auto">
            <a:xfrm>
              <a:off x="6172200" y="4494312"/>
              <a:ext cx="75341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Computer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Network</a:t>
              </a:r>
              <a:endParaRPr lang="th-TH" sz="1000" dirty="0" smtClean="0">
                <a:solidFill>
                  <a:prstClr val="black"/>
                </a:solidFill>
                <a:latin typeface="Arial" pitchFamily="34" charset="0"/>
                <a:cs typeface="Angsana New" pitchFamily="18" charset="-34"/>
              </a:endParaRPr>
            </a:p>
          </p:txBody>
        </p:sp>
        <p:sp>
          <p:nvSpPr>
            <p:cNvPr id="1092" name="Rectangle 68"/>
            <p:cNvSpPr>
              <a:spLocks noChangeArrowheads="1"/>
            </p:cNvSpPr>
            <p:nvPr/>
          </p:nvSpPr>
          <p:spPr bwMode="auto">
            <a:xfrm>
              <a:off x="6324600" y="4646712"/>
              <a:ext cx="74860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Tactical</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Data</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Link</a:t>
              </a:r>
              <a:r>
                <a:rPr lang="th-TH" sz="1000" b="1" i="1" dirty="0" smtClean="0">
                  <a:solidFill>
                    <a:srgbClr val="262673"/>
                  </a:solidFill>
                  <a:latin typeface="Browallia New" pitchFamily="34" charset="-34"/>
                  <a:cs typeface="Browallia New" pitchFamily="34" charset="-34"/>
                </a:rPr>
                <a:t> </a:t>
              </a:r>
              <a:endParaRPr lang="th-TH" sz="1000" dirty="0" smtClean="0">
                <a:solidFill>
                  <a:prstClr val="black"/>
                </a:solidFill>
                <a:latin typeface="Arial" pitchFamily="34" charset="0"/>
                <a:cs typeface="Angsana New" pitchFamily="18" charset="-34"/>
              </a:endParaRPr>
            </a:p>
          </p:txBody>
        </p:sp>
        <p:pic>
          <p:nvPicPr>
            <p:cNvPr id="1093" name="Picture 69"/>
            <p:cNvPicPr>
              <a:picLocks noChangeAspect="1" noChangeArrowheads="1"/>
            </p:cNvPicPr>
            <p:nvPr/>
          </p:nvPicPr>
          <p:blipFill>
            <a:blip r:embed="rId18"/>
            <a:srcRect/>
            <a:stretch>
              <a:fillRect/>
            </a:stretch>
          </p:blipFill>
          <p:spPr bwMode="auto">
            <a:xfrm>
              <a:off x="7104063" y="3716338"/>
              <a:ext cx="1665288" cy="1136650"/>
            </a:xfrm>
            <a:prstGeom prst="rect">
              <a:avLst/>
            </a:prstGeom>
            <a:noFill/>
            <a:ln w="9525">
              <a:noFill/>
              <a:miter lim="800000"/>
              <a:headEnd/>
              <a:tailEnd/>
            </a:ln>
          </p:spPr>
        </p:pic>
        <p:pic>
          <p:nvPicPr>
            <p:cNvPr id="1094" name="Picture 70"/>
            <p:cNvPicPr>
              <a:picLocks noChangeAspect="1" noChangeArrowheads="1"/>
            </p:cNvPicPr>
            <p:nvPr/>
          </p:nvPicPr>
          <p:blipFill>
            <a:blip r:embed="rId19"/>
            <a:srcRect/>
            <a:stretch>
              <a:fillRect/>
            </a:stretch>
          </p:blipFill>
          <p:spPr bwMode="auto">
            <a:xfrm>
              <a:off x="6934200" y="3944938"/>
              <a:ext cx="1905000" cy="1008062"/>
            </a:xfrm>
            <a:prstGeom prst="rect">
              <a:avLst/>
            </a:prstGeom>
            <a:noFill/>
            <a:ln w="9525">
              <a:noFill/>
              <a:miter lim="800000"/>
              <a:headEnd/>
              <a:tailEnd/>
            </a:ln>
          </p:spPr>
        </p:pic>
        <p:sp>
          <p:nvSpPr>
            <p:cNvPr id="1095" name="Rectangle 71"/>
            <p:cNvSpPr>
              <a:spLocks noChangeArrowheads="1"/>
            </p:cNvSpPr>
            <p:nvPr/>
          </p:nvSpPr>
          <p:spPr bwMode="auto">
            <a:xfrm>
              <a:off x="7162800" y="4094162"/>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96" name="Rectangle 72"/>
            <p:cNvSpPr>
              <a:spLocks noChangeArrowheads="1"/>
            </p:cNvSpPr>
            <p:nvPr/>
          </p:nvSpPr>
          <p:spPr bwMode="auto">
            <a:xfrm>
              <a:off x="7315200" y="4082534"/>
              <a:ext cx="98584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Speed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and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Accuracy</a:t>
              </a:r>
              <a:endParaRPr lang="th-TH" sz="1200" b="1" dirty="0" smtClean="0">
                <a:solidFill>
                  <a:prstClr val="black"/>
                </a:solidFill>
                <a:latin typeface="Arial" pitchFamily="34" charset="0"/>
                <a:cs typeface="Angsana New" pitchFamily="18" charset="-34"/>
              </a:endParaRPr>
            </a:p>
          </p:txBody>
        </p:sp>
        <p:sp>
          <p:nvSpPr>
            <p:cNvPr id="1097" name="Rectangle 73"/>
            <p:cNvSpPr>
              <a:spLocks noChangeArrowheads="1"/>
            </p:cNvSpPr>
            <p:nvPr/>
          </p:nvSpPr>
          <p:spPr bwMode="auto">
            <a:xfrm>
              <a:off x="7162800" y="42481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98" name="Rectangle 74"/>
            <p:cNvSpPr>
              <a:spLocks noChangeArrowheads="1"/>
            </p:cNvSpPr>
            <p:nvPr/>
          </p:nvSpPr>
          <p:spPr bwMode="auto">
            <a:xfrm>
              <a:off x="7315200" y="4234934"/>
              <a:ext cx="95699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Security</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Com</a:t>
              </a:r>
              <a:r>
                <a:rPr lang="th-TH" sz="1200" b="1" dirty="0" smtClean="0">
                  <a:solidFill>
                    <a:srgbClr val="000000"/>
                  </a:solidFill>
                  <a:latin typeface="Browallia New" pitchFamily="34" charset="-34"/>
                  <a:cs typeface="Browallia New" pitchFamily="34" charset="-34"/>
                </a:rPr>
                <a:t>/</a:t>
              </a:r>
              <a:r>
                <a:rPr lang="th-TH" sz="1200" b="1" dirty="0" err="1" smtClean="0">
                  <a:solidFill>
                    <a:srgbClr val="000000"/>
                  </a:solidFill>
                  <a:latin typeface="Browallia New" pitchFamily="34" charset="-34"/>
                  <a:cs typeface="Browallia New" pitchFamily="34" charset="-34"/>
                </a:rPr>
                <a:t>Tran</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99" name="Rectangle 75"/>
            <p:cNvSpPr>
              <a:spLocks noChangeArrowheads="1"/>
            </p:cNvSpPr>
            <p:nvPr/>
          </p:nvSpPr>
          <p:spPr bwMode="auto">
            <a:xfrm>
              <a:off x="7162800" y="4398962"/>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0" name="Rectangle 76"/>
            <p:cNvSpPr>
              <a:spLocks noChangeArrowheads="1"/>
            </p:cNvSpPr>
            <p:nvPr/>
          </p:nvSpPr>
          <p:spPr bwMode="auto">
            <a:xfrm>
              <a:off x="7315200" y="4387334"/>
              <a:ext cx="137377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Robustness</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Transmission</a:t>
              </a:r>
              <a:endParaRPr lang="th-TH" sz="1200" b="1" dirty="0" smtClean="0">
                <a:solidFill>
                  <a:prstClr val="black"/>
                </a:solidFill>
                <a:latin typeface="Arial" pitchFamily="34" charset="0"/>
                <a:cs typeface="Angsana New" pitchFamily="18" charset="-34"/>
              </a:endParaRPr>
            </a:p>
          </p:txBody>
        </p:sp>
        <p:sp>
          <p:nvSpPr>
            <p:cNvPr id="1101" name="Rectangle 77"/>
            <p:cNvSpPr>
              <a:spLocks noChangeArrowheads="1"/>
            </p:cNvSpPr>
            <p:nvPr/>
          </p:nvSpPr>
          <p:spPr bwMode="auto">
            <a:xfrm>
              <a:off x="7162800" y="45529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2" name="Rectangle 78"/>
            <p:cNvSpPr>
              <a:spLocks noChangeArrowheads="1"/>
            </p:cNvSpPr>
            <p:nvPr/>
          </p:nvSpPr>
          <p:spPr bwMode="auto">
            <a:xfrm>
              <a:off x="7315200" y="4539734"/>
              <a:ext cx="109645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Transmission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Capacity</a:t>
              </a:r>
              <a:endParaRPr lang="th-TH" sz="1200" b="1" dirty="0" smtClean="0">
                <a:solidFill>
                  <a:prstClr val="black"/>
                </a:solidFill>
                <a:latin typeface="Arial" pitchFamily="34" charset="0"/>
                <a:cs typeface="Angsana New" pitchFamily="18" charset="-34"/>
              </a:endParaRPr>
            </a:p>
          </p:txBody>
        </p:sp>
        <p:sp>
          <p:nvSpPr>
            <p:cNvPr id="1103" name="Rectangle 79"/>
            <p:cNvSpPr>
              <a:spLocks noChangeArrowheads="1"/>
            </p:cNvSpPr>
            <p:nvPr/>
          </p:nvSpPr>
          <p:spPr bwMode="auto">
            <a:xfrm>
              <a:off x="7162800" y="47053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4" name="Rectangle 80"/>
            <p:cNvSpPr>
              <a:spLocks noChangeArrowheads="1"/>
            </p:cNvSpPr>
            <p:nvPr/>
          </p:nvSpPr>
          <p:spPr bwMode="auto">
            <a:xfrm>
              <a:off x="7315200" y="4692134"/>
              <a:ext cx="72135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Interoperability</a:t>
              </a:r>
              <a:endParaRPr lang="th-TH" sz="1200" b="1" dirty="0" smtClean="0">
                <a:solidFill>
                  <a:prstClr val="black"/>
                </a:solidFill>
                <a:latin typeface="Arial" pitchFamily="34" charset="0"/>
                <a:cs typeface="Angsana New" pitchFamily="18" charset="-34"/>
              </a:endParaRPr>
            </a:p>
          </p:txBody>
        </p:sp>
        <p:sp>
          <p:nvSpPr>
            <p:cNvPr id="1105" name="Rectangle 81"/>
            <p:cNvSpPr>
              <a:spLocks noChangeArrowheads="1"/>
            </p:cNvSpPr>
            <p:nvPr/>
          </p:nvSpPr>
          <p:spPr bwMode="auto">
            <a:xfrm>
              <a:off x="5029200" y="3983038"/>
              <a:ext cx="42319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War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Room</a:t>
              </a:r>
              <a:endParaRPr lang="th-TH" sz="1000" dirty="0" smtClean="0">
                <a:solidFill>
                  <a:prstClr val="black"/>
                </a:solidFill>
                <a:latin typeface="Arial" pitchFamily="34" charset="0"/>
                <a:cs typeface="Angsana New" pitchFamily="18" charset="-34"/>
              </a:endParaRPr>
            </a:p>
          </p:txBody>
        </p:sp>
        <p:sp>
          <p:nvSpPr>
            <p:cNvPr id="1106" name="Rectangle 82"/>
            <p:cNvSpPr>
              <a:spLocks noChangeArrowheads="1"/>
            </p:cNvSpPr>
            <p:nvPr/>
          </p:nvSpPr>
          <p:spPr bwMode="auto">
            <a:xfrm>
              <a:off x="4648200" y="4102100"/>
              <a:ext cx="83195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Air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Operation</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Center</a:t>
              </a:r>
              <a:endParaRPr lang="th-TH" sz="1000" dirty="0" smtClean="0">
                <a:solidFill>
                  <a:prstClr val="black"/>
                </a:solidFill>
                <a:latin typeface="Arial" pitchFamily="34" charset="0"/>
                <a:cs typeface="Angsana New" pitchFamily="18" charset="-34"/>
              </a:endParaRPr>
            </a:p>
          </p:txBody>
        </p:sp>
      </p:gr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0742846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5" name="Picture 3" descr="NCW-Fig05"/>
          <p:cNvPicPr>
            <a:picLocks noChangeAspect="1" noChangeArrowheads="1"/>
          </p:cNvPicPr>
          <p:nvPr/>
        </p:nvPicPr>
        <p:blipFill>
          <a:blip r:embed="rId3"/>
          <a:srcRect/>
          <a:stretch>
            <a:fillRect/>
          </a:stretch>
        </p:blipFill>
        <p:spPr bwMode="auto">
          <a:xfrm>
            <a:off x="304800" y="990600"/>
            <a:ext cx="8610600" cy="5562600"/>
          </a:xfrm>
          <a:prstGeom prst="rect">
            <a:avLst/>
          </a:prstGeom>
          <a:noFill/>
          <a:ln w="9525">
            <a:noFill/>
            <a:miter lim="800000"/>
            <a:headEnd/>
            <a:tailEnd/>
          </a:ln>
        </p:spPr>
      </p:pic>
      <p:sp>
        <p:nvSpPr>
          <p:cNvPr id="3" name="Rounded Rectangle 2"/>
          <p:cNvSpPr/>
          <p:nvPr/>
        </p:nvSpPr>
        <p:spPr>
          <a:xfrm>
            <a:off x="533400" y="76200"/>
            <a:ext cx="8153400" cy="838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th-TH" sz="2800" b="1" kern="0"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endParaRPr lang="en-US" sz="2800" b="1" kern="0" dirty="0" smtClean="0">
              <a:solidFill>
                <a:prstClr val="black"/>
              </a:solidFill>
              <a:latin typeface="TH SarabunPSK" pitchFamily="34" charset="-34"/>
              <a:cs typeface="TH SarabunPSK" pitchFamily="34" charset="-34"/>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4974681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หัวข้อการนำเสนอ</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lvl="0">
              <a:tabLst>
                <a:tab pos="228600" algn="l"/>
                <a:tab pos="514350" algn="l"/>
                <a:tab pos="914400" algn="l"/>
                <a:tab pos="1485900" algn="l"/>
                <a:tab pos="1714500" algn="l"/>
              </a:tabLst>
            </a:pPr>
            <a:r>
              <a:rPr lang="en-US" sz="3600" b="1" dirty="0" smtClean="0">
                <a:solidFill>
                  <a:prstClr val="black"/>
                </a:solidFill>
                <a:latin typeface="TH SarabunPSK" pitchFamily="34" charset="-34"/>
                <a:ea typeface="Calibri"/>
                <a:cs typeface="TH SarabunPSK" pitchFamily="34" charset="-34"/>
              </a:rPr>
              <a:t>1.</a:t>
            </a:r>
            <a:r>
              <a:rPr lang="th-TH" sz="3600" b="1" dirty="0" smtClean="0">
                <a:solidFill>
                  <a:prstClr val="black"/>
                </a:solidFill>
                <a:latin typeface="TH SarabunPSK" pitchFamily="34" charset="-34"/>
                <a:ea typeface="Calibri"/>
                <a:cs typeface="TH SarabunPSK" pitchFamily="34" charset="-34"/>
              </a:rPr>
              <a:t> ความเป็นมาของการสร้างองค์ความรู้</a:t>
            </a:r>
            <a:r>
              <a:rPr lang="th-TH" sz="3600" b="1" dirty="0">
                <a:solidFill>
                  <a:prstClr val="black"/>
                </a:solidFill>
                <a:latin typeface="TH SarabunPSK" pitchFamily="34" charset="-34"/>
                <a:ea typeface="Calibri"/>
                <a:cs typeface="TH SarabunPSK" pitchFamily="34" charset="-34"/>
              </a:rPr>
              <a:t>ในการขับเคลื่อน</a:t>
            </a:r>
            <a:r>
              <a:rPr lang="th-TH" sz="3600" b="1" dirty="0" smtClean="0">
                <a:solidFill>
                  <a:prstClr val="black"/>
                </a:solidFill>
                <a:latin typeface="TH SarabunPSK" pitchFamily="34" charset="-34"/>
                <a:ea typeface="Calibri"/>
                <a:cs typeface="TH SarabunPSK" pitchFamily="34" charset="-34"/>
              </a:rPr>
              <a:t>ยุทธศาสตร์</a:t>
            </a:r>
            <a:endParaRPr lang="en-US" sz="3600" b="1" dirty="0">
              <a:solidFill>
                <a:prstClr val="black"/>
              </a:solidFill>
              <a:latin typeface="TH SarabunPSK" pitchFamily="34" charset="-34"/>
              <a:ea typeface="Cordia New"/>
              <a:cs typeface="TH SarabunPSK" pitchFamily="34" charset="-34"/>
            </a:endParaRPr>
          </a:p>
          <a:p>
            <a:pPr lvl="0">
              <a:tabLst>
                <a:tab pos="228600" algn="l"/>
                <a:tab pos="514350" algn="l"/>
                <a:tab pos="914400" algn="l"/>
                <a:tab pos="1485900" algn="l"/>
                <a:tab pos="1714500" algn="l"/>
              </a:tabLst>
            </a:pPr>
            <a:r>
              <a:rPr lang="en-US" sz="3600" b="1" dirty="0" smtClean="0">
                <a:solidFill>
                  <a:prstClr val="black"/>
                </a:solidFill>
                <a:latin typeface="TH SarabunPSK" pitchFamily="34" charset="-34"/>
                <a:ea typeface="Calibri"/>
                <a:cs typeface="TH SarabunPSK" pitchFamily="34" charset="-34"/>
              </a:rPr>
              <a:t>2.</a:t>
            </a:r>
            <a:r>
              <a:rPr lang="th-TH" sz="3600" b="1" dirty="0" smtClean="0">
                <a:solidFill>
                  <a:prstClr val="black"/>
                </a:solidFill>
                <a:latin typeface="TH SarabunPSK" pitchFamily="34" charset="-34"/>
                <a:ea typeface="Calibri"/>
                <a:cs typeface="TH SarabunPSK" pitchFamily="34" charset="-34"/>
              </a:rPr>
              <a:t> วัตถุประสงค์การสร้างองค์ความรู้</a:t>
            </a:r>
            <a:r>
              <a:rPr lang="th-TH" sz="3600" b="1" dirty="0">
                <a:solidFill>
                  <a:prstClr val="black"/>
                </a:solidFill>
                <a:latin typeface="TH SarabunPSK" pitchFamily="34" charset="-34"/>
                <a:ea typeface="Calibri"/>
                <a:cs typeface="TH SarabunPSK" pitchFamily="34" charset="-34"/>
              </a:rPr>
              <a:t>ในการขับเคลื่อน</a:t>
            </a:r>
            <a:r>
              <a:rPr lang="th-TH" sz="3600" b="1" dirty="0" smtClean="0">
                <a:solidFill>
                  <a:prstClr val="black"/>
                </a:solidFill>
                <a:latin typeface="TH SarabunPSK" pitchFamily="34" charset="-34"/>
                <a:ea typeface="Calibri"/>
                <a:cs typeface="TH SarabunPSK" pitchFamily="34" charset="-34"/>
              </a:rPr>
              <a:t>ยุทธศาสตร์</a:t>
            </a:r>
            <a:endParaRPr lang="en-US" sz="3600" b="1" dirty="0">
              <a:solidFill>
                <a:prstClr val="black"/>
              </a:solidFill>
              <a:latin typeface="TH SarabunPSK" pitchFamily="34" charset="-34"/>
              <a:ea typeface="Cordia New"/>
              <a:cs typeface="TH SarabunPSK" pitchFamily="34" charset="-34"/>
            </a:endParaRPr>
          </a:p>
          <a:p>
            <a:pPr lvl="0">
              <a:tabLst>
                <a:tab pos="228600" algn="l"/>
                <a:tab pos="514350" algn="l"/>
                <a:tab pos="914400" algn="l"/>
                <a:tab pos="1485900" algn="l"/>
                <a:tab pos="1714500" algn="l"/>
              </a:tabLst>
            </a:pPr>
            <a:r>
              <a:rPr lang="en-US" sz="3600" b="1" dirty="0" smtClean="0">
                <a:solidFill>
                  <a:prstClr val="black"/>
                </a:solidFill>
                <a:latin typeface="TH SarabunPSK" pitchFamily="34" charset="-34"/>
                <a:ea typeface="Calibri"/>
                <a:cs typeface="TH SarabunPSK" pitchFamily="34" charset="-34"/>
              </a:rPr>
              <a:t>3.</a:t>
            </a:r>
            <a:r>
              <a:rPr lang="th-TH" sz="3600" b="1" dirty="0" smtClean="0">
                <a:solidFill>
                  <a:prstClr val="black"/>
                </a:solidFill>
                <a:latin typeface="TH SarabunPSK" pitchFamily="34" charset="-34"/>
                <a:ea typeface="Calibri"/>
                <a:cs typeface="TH SarabunPSK" pitchFamily="34" charset="-34"/>
              </a:rPr>
              <a:t> กรอบแนวคิดการสร้างองค์ความรู้</a:t>
            </a:r>
            <a:r>
              <a:rPr lang="th-TH" sz="3600" b="1" dirty="0">
                <a:solidFill>
                  <a:prstClr val="black"/>
                </a:solidFill>
                <a:latin typeface="TH SarabunPSK" pitchFamily="34" charset="-34"/>
                <a:ea typeface="Calibri"/>
                <a:cs typeface="TH SarabunPSK" pitchFamily="34" charset="-34"/>
              </a:rPr>
              <a:t>ในการขับเคลื่อน</a:t>
            </a:r>
            <a:r>
              <a:rPr lang="th-TH" sz="3600" b="1" dirty="0" smtClean="0">
                <a:solidFill>
                  <a:prstClr val="black"/>
                </a:solidFill>
                <a:latin typeface="TH SarabunPSK" pitchFamily="34" charset="-34"/>
                <a:ea typeface="Calibri"/>
                <a:cs typeface="TH SarabunPSK" pitchFamily="34" charset="-34"/>
              </a:rPr>
              <a:t>ยุทธศาสตร์</a:t>
            </a:r>
          </a:p>
          <a:p>
            <a:pPr lvl="0" algn="thaiDist">
              <a:tabLst>
                <a:tab pos="228600" algn="l"/>
                <a:tab pos="514350" algn="l"/>
                <a:tab pos="914400" algn="l"/>
                <a:tab pos="1485900" algn="l"/>
                <a:tab pos="1714500" algn="l"/>
              </a:tabLst>
            </a:pPr>
            <a:r>
              <a:rPr lang="en-US" sz="3600" b="1" dirty="0" smtClean="0">
                <a:solidFill>
                  <a:prstClr val="black"/>
                </a:solidFill>
                <a:latin typeface="TH SarabunPSK" pitchFamily="34" charset="-34"/>
                <a:ea typeface="Calibri"/>
                <a:cs typeface="TH SarabunPSK" pitchFamily="34" charset="-34"/>
              </a:rPr>
              <a:t>4.</a:t>
            </a:r>
            <a:r>
              <a:rPr lang="th-TH" sz="3600" b="1" dirty="0" smtClean="0">
                <a:solidFill>
                  <a:prstClr val="black"/>
                </a:solidFill>
                <a:latin typeface="TH SarabunPSK" pitchFamily="34" charset="-34"/>
                <a:ea typeface="Calibri"/>
                <a:cs typeface="TH SarabunPSK" pitchFamily="34" charset="-34"/>
              </a:rPr>
              <a:t> การดำเนินการสร้างองค์ความรู้</a:t>
            </a:r>
            <a:r>
              <a:rPr lang="th-TH" sz="3600" b="1" dirty="0">
                <a:solidFill>
                  <a:prstClr val="black"/>
                </a:solidFill>
                <a:latin typeface="TH SarabunPSK" pitchFamily="34" charset="-34"/>
                <a:ea typeface="Calibri"/>
                <a:cs typeface="TH SarabunPSK" pitchFamily="34" charset="-34"/>
              </a:rPr>
              <a:t>ในการขับเคลื่อน</a:t>
            </a:r>
            <a:r>
              <a:rPr lang="th-TH" sz="3600" b="1" dirty="0" smtClean="0">
                <a:solidFill>
                  <a:prstClr val="black"/>
                </a:solidFill>
                <a:latin typeface="TH SarabunPSK" pitchFamily="34" charset="-34"/>
                <a:ea typeface="Calibri"/>
                <a:cs typeface="TH SarabunPSK" pitchFamily="34" charset="-34"/>
              </a:rPr>
              <a:t>ยุทธศาสตร์</a:t>
            </a:r>
          </a:p>
          <a:p>
            <a:pPr lvl="0" algn="thaiDist">
              <a:tabLst>
                <a:tab pos="228600" algn="l"/>
                <a:tab pos="514350" algn="l"/>
                <a:tab pos="914400" algn="l"/>
                <a:tab pos="1485900" algn="l"/>
                <a:tab pos="1714500" algn="l"/>
              </a:tabLst>
            </a:pPr>
            <a:r>
              <a:rPr lang="en-US" sz="3600" b="1" dirty="0" smtClean="0">
                <a:solidFill>
                  <a:prstClr val="black"/>
                </a:solidFill>
                <a:latin typeface="TH SarabunPSK" pitchFamily="34" charset="-34"/>
                <a:ea typeface="Calibri"/>
                <a:cs typeface="TH SarabunPSK" pitchFamily="34" charset="-34"/>
              </a:rPr>
              <a:t>5.</a:t>
            </a:r>
            <a:r>
              <a:rPr lang="th-TH" sz="3600" b="1" dirty="0" smtClean="0">
                <a:solidFill>
                  <a:prstClr val="black"/>
                </a:solidFill>
                <a:latin typeface="TH SarabunPSK" pitchFamily="34" charset="-34"/>
                <a:ea typeface="Calibri"/>
                <a:cs typeface="TH SarabunPSK" pitchFamily="34" charset="-34"/>
              </a:rPr>
              <a:t> ผลที่คาดว่าจะได้รับจากการสร้างองค์ความรู้</a:t>
            </a:r>
            <a:r>
              <a:rPr lang="th-TH" sz="3600" b="1" dirty="0">
                <a:solidFill>
                  <a:prstClr val="black"/>
                </a:solidFill>
                <a:latin typeface="TH SarabunPSK" pitchFamily="34" charset="-34"/>
                <a:ea typeface="Calibri"/>
                <a:cs typeface="TH SarabunPSK" pitchFamily="34" charset="-34"/>
              </a:rPr>
              <a:t>ในการขับเคลื่อน</a:t>
            </a:r>
            <a:r>
              <a:rPr lang="th-TH" sz="3600" b="1" dirty="0" smtClean="0">
                <a:solidFill>
                  <a:prstClr val="black"/>
                </a:solidFill>
                <a:latin typeface="TH SarabunPSK" pitchFamily="34" charset="-34"/>
                <a:ea typeface="Calibri"/>
                <a:cs typeface="TH SarabunPSK" pitchFamily="34" charset="-34"/>
              </a:rPr>
              <a:t>ยุทธศาสตร์</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30246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วงรี 22"/>
          <p:cNvSpPr/>
          <p:nvPr/>
        </p:nvSpPr>
        <p:spPr>
          <a:xfrm>
            <a:off x="4343400" y="2895600"/>
            <a:ext cx="12954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21" name="วงรี 20"/>
          <p:cNvSpPr/>
          <p:nvPr/>
        </p:nvSpPr>
        <p:spPr>
          <a:xfrm>
            <a:off x="4419600" y="29718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pic>
        <p:nvPicPr>
          <p:cNvPr id="24578" name="Picture 5" descr="E:\04 Air Force\12 Policy-Plan Dev\06 FY 2553\02 งานพิเศษ\01 นโยบาย ผบ.ทอ.2553\ArtWork\Print Version\Background\Pom2.jpg"/>
          <p:cNvPicPr>
            <a:picLocks noChangeAspect="1" noChangeArrowheads="1"/>
          </p:cNvPicPr>
          <p:nvPr/>
        </p:nvPicPr>
        <p:blipFill>
          <a:blip r:embed="rId3" cstate="print">
            <a:lum bright="70000" contrast="-70000"/>
          </a:blip>
          <a:srcRect/>
          <a:stretch>
            <a:fillRect/>
          </a:stretch>
        </p:blipFill>
        <p:spPr bwMode="auto">
          <a:xfrm>
            <a:off x="-43656" y="571503"/>
            <a:ext cx="9129712" cy="6286500"/>
          </a:xfrm>
          <a:prstGeom prst="rect">
            <a:avLst/>
          </a:prstGeom>
          <a:noFill/>
          <a:ln w="9525">
            <a:noFill/>
            <a:miter lim="800000"/>
            <a:headEnd/>
            <a:tailEnd/>
          </a:ln>
        </p:spPr>
      </p:pic>
      <p:pic>
        <p:nvPicPr>
          <p:cNvPr id="24579" name="Picture 10"/>
          <p:cNvPicPr>
            <a:picLocks noChangeAspect="1" noChangeArrowheads="1"/>
          </p:cNvPicPr>
          <p:nvPr/>
        </p:nvPicPr>
        <p:blipFill>
          <a:blip r:embed="rId4" cstate="print"/>
          <a:srcRect l="13853"/>
          <a:stretch>
            <a:fillRect/>
          </a:stretch>
        </p:blipFill>
        <p:spPr bwMode="auto">
          <a:xfrm>
            <a:off x="0" y="25"/>
            <a:ext cx="9144000" cy="620713"/>
          </a:xfrm>
          <a:prstGeom prst="rect">
            <a:avLst/>
          </a:prstGeom>
          <a:solidFill>
            <a:schemeClr val="accent4">
              <a:lumMod val="50000"/>
            </a:schemeClr>
          </a:solidFill>
          <a:ln w="9525">
            <a:noFill/>
            <a:miter lim="800000"/>
            <a:headEnd/>
            <a:tailEnd/>
          </a:ln>
        </p:spPr>
      </p:pic>
      <p:sp>
        <p:nvSpPr>
          <p:cNvPr id="117795" name="Slide Number Placeholder 20"/>
          <p:cNvSpPr txBox="1">
            <a:spLocks noGrp="1"/>
          </p:cNvSpPr>
          <p:nvPr/>
        </p:nvSpPr>
        <p:spPr bwMode="auto">
          <a:xfrm>
            <a:off x="7010400" y="0"/>
            <a:ext cx="2133600" cy="457200"/>
          </a:xfrm>
          <a:prstGeom prst="rect">
            <a:avLst/>
          </a:prstGeom>
          <a:noFill/>
          <a:ln>
            <a:miter lim="800000"/>
            <a:headEnd/>
            <a:tailEnd/>
          </a:ln>
        </p:spPr>
        <p:txBody>
          <a:bodyPr/>
          <a:lstStyle/>
          <a:p>
            <a:pPr algn="r" eaLnBrk="0" hangingPunct="0">
              <a:defRPr/>
            </a:pPr>
            <a:fld id="{3168EF7C-E9AB-4BE6-B31B-6A8312721698}" type="slidenum">
              <a:rPr lang="en-US" sz="1400">
                <a:solidFill>
                  <a:srgbClr val="969696">
                    <a:lumMod val="60000"/>
                    <a:lumOff val="40000"/>
                  </a:srgbClr>
                </a:solidFill>
                <a:effectLst>
                  <a:outerShdw blurRad="38100" dist="38100" dir="2700000" algn="tl">
                    <a:srgbClr val="C0C0C0"/>
                  </a:outerShdw>
                </a:effectLst>
                <a:latin typeface="Browallia New" pitchFamily="34" charset="-34"/>
              </a:rPr>
              <a:pPr algn="r" eaLnBrk="0" hangingPunct="0">
                <a:defRPr/>
              </a:pPr>
              <a:t>20</a:t>
            </a:fld>
            <a:endParaRPr lang="th-TH" sz="1400">
              <a:solidFill>
                <a:srgbClr val="969696">
                  <a:lumMod val="60000"/>
                  <a:lumOff val="40000"/>
                </a:srgbClr>
              </a:solidFill>
              <a:effectLst>
                <a:outerShdw blurRad="38100" dist="38100" dir="2700000" algn="tl">
                  <a:srgbClr val="C0C0C0"/>
                </a:outerShdw>
              </a:effectLst>
              <a:latin typeface="Browallia New" pitchFamily="34" charset="-34"/>
            </a:endParaRPr>
          </a:p>
        </p:txBody>
      </p:sp>
      <p:sp>
        <p:nvSpPr>
          <p:cNvPr id="22" name="Text Box 11"/>
          <p:cNvSpPr txBox="1">
            <a:spLocks noChangeArrowheads="1"/>
          </p:cNvSpPr>
          <p:nvPr/>
        </p:nvSpPr>
        <p:spPr bwMode="auto">
          <a:xfrm>
            <a:off x="171450" y="39504"/>
            <a:ext cx="8699500" cy="646331"/>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marL="0" lvl="1" algn="ctr">
              <a:defRPr/>
            </a:pPr>
            <a:r>
              <a:rPr lang="th-TH" sz="3600" b="1" dirty="0" smtClean="0">
                <a:solidFill>
                  <a:srgbClr val="000066"/>
                </a:solidFill>
                <a:latin typeface="TH SarabunPSK" pitchFamily="34" charset="-34"/>
                <a:cs typeface="TH SarabunPSK" pitchFamily="34" charset="-34"/>
              </a:rPr>
              <a:t>ความสำเร็จของกองทัพอากาศที่ใช้เครือข่ายเป็นศูนย์กลาง</a:t>
            </a:r>
            <a:endParaRPr lang="th-TH" sz="3600" b="1" dirty="0">
              <a:solidFill>
                <a:srgbClr val="000066"/>
              </a:solidFill>
              <a:latin typeface="TH SarabunPSK" pitchFamily="34" charset="-34"/>
              <a:cs typeface="TH SarabunPSK" pitchFamily="34" charset="-34"/>
            </a:endParaRPr>
          </a:p>
        </p:txBody>
      </p:sp>
      <p:sp>
        <p:nvSpPr>
          <p:cNvPr id="16" name="Rounded Rectangle 15"/>
          <p:cNvSpPr/>
          <p:nvPr/>
        </p:nvSpPr>
        <p:spPr bwMode="auto">
          <a:xfrm>
            <a:off x="152406" y="762001"/>
            <a:ext cx="4403725" cy="4191011"/>
          </a:xfrm>
          <a:prstGeom prst="roundRect">
            <a:avLst>
              <a:gd name="adj" fmla="val 1472"/>
            </a:avLst>
          </a:prstGeom>
          <a:solidFill>
            <a:schemeClr val="bg1"/>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7" name="Rounded Rectangle 16"/>
          <p:cNvSpPr/>
          <p:nvPr/>
        </p:nvSpPr>
        <p:spPr bwMode="auto">
          <a:xfrm>
            <a:off x="1828821" y="1676425"/>
            <a:ext cx="4403725" cy="3991607"/>
          </a:xfrm>
          <a:prstGeom prst="roundRect">
            <a:avLst>
              <a:gd name="adj" fmla="val 1472"/>
            </a:avLst>
          </a:prstGeom>
          <a:solidFill>
            <a:schemeClr val="bg1"/>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8" name="Rounded Rectangle 17"/>
          <p:cNvSpPr/>
          <p:nvPr/>
        </p:nvSpPr>
        <p:spPr bwMode="auto">
          <a:xfrm>
            <a:off x="3733801" y="3048000"/>
            <a:ext cx="5181600" cy="3581400"/>
          </a:xfrm>
          <a:prstGeom prst="roundRect">
            <a:avLst>
              <a:gd name="adj" fmla="val 1472"/>
            </a:avLst>
          </a:prstGeom>
          <a:solidFill>
            <a:schemeClr val="bg1"/>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24585" name="TextBox 24"/>
          <p:cNvSpPr txBox="1">
            <a:spLocks noChangeArrowheads="1"/>
          </p:cNvSpPr>
          <p:nvPr/>
        </p:nvSpPr>
        <p:spPr bwMode="auto">
          <a:xfrm>
            <a:off x="1828800" y="1752626"/>
            <a:ext cx="3373438" cy="830997"/>
          </a:xfrm>
          <a:prstGeom prst="rect">
            <a:avLst/>
          </a:prstGeom>
          <a:noFill/>
          <a:ln w="9525">
            <a:noFill/>
            <a:miter lim="800000"/>
            <a:headEnd/>
            <a:tailEnd/>
          </a:ln>
        </p:spPr>
        <p:txBody>
          <a:bodyPr>
            <a:spAutoFit/>
          </a:bodyPr>
          <a:lstStyle/>
          <a:p>
            <a:r>
              <a:rPr lang="th-TH" sz="2400" b="1" dirty="0" smtClean="0">
                <a:solidFill>
                  <a:prstClr val="black"/>
                </a:solidFill>
                <a:latin typeface="TH SarabunPSK" pitchFamily="34" charset="-34"/>
                <a:cs typeface="TH SarabunPSK" pitchFamily="34" charset="-34"/>
              </a:rPr>
              <a:t>ความสำเร็จการบริหารจัดการองค์กรและระบบงาน</a:t>
            </a:r>
            <a:endParaRPr lang="th-TH" sz="2400" b="1" dirty="0">
              <a:solidFill>
                <a:prstClr val="black"/>
              </a:solidFill>
              <a:latin typeface="TH SarabunPSK" pitchFamily="34" charset="-34"/>
              <a:cs typeface="TH SarabunPSK" pitchFamily="34" charset="-34"/>
            </a:endParaRPr>
          </a:p>
        </p:txBody>
      </p:sp>
      <p:sp>
        <p:nvSpPr>
          <p:cNvPr id="24586" name="TextBox 24"/>
          <p:cNvSpPr txBox="1">
            <a:spLocks noChangeArrowheads="1"/>
          </p:cNvSpPr>
          <p:nvPr/>
        </p:nvSpPr>
        <p:spPr bwMode="auto">
          <a:xfrm>
            <a:off x="1828802" y="2477643"/>
            <a:ext cx="2057398" cy="1938992"/>
          </a:xfrm>
          <a:prstGeom prst="rect">
            <a:avLst/>
          </a:prstGeom>
          <a:noFill/>
          <a:ln w="9525">
            <a:noFill/>
            <a:miter lim="800000"/>
            <a:headEnd/>
            <a:tailEnd/>
          </a:ln>
        </p:spPr>
        <p:txBody>
          <a:bodyPr wrap="square">
            <a:spAutoFit/>
          </a:bodyPr>
          <a:lstStyle/>
          <a:p>
            <a:pPr marL="177800" indent="-177800">
              <a:buFont typeface="Wingdings" pitchFamily="2" charset="2"/>
              <a:buChar char="Ø"/>
            </a:pPr>
            <a:r>
              <a:rPr lang="en-US" sz="2000" b="1" dirty="0" smtClean="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หลักนิยม</a:t>
            </a:r>
            <a:r>
              <a:rPr lang="en-US" sz="2000" b="1" dirty="0" smtClean="0">
                <a:solidFill>
                  <a:srgbClr val="000000"/>
                </a:solidFill>
                <a:latin typeface="TH SarabunPSK" pitchFamily="34" charset="-34"/>
                <a:cs typeface="TH SarabunPSK" pitchFamily="34" charset="-34"/>
              </a:rPr>
              <a:t>  </a:t>
            </a:r>
          </a:p>
          <a:p>
            <a:pPr marL="177800" indent="-177800">
              <a:buFont typeface="Wingdings" pitchFamily="2" charset="2"/>
              <a:buChar char="Ø"/>
            </a:pPr>
            <a:r>
              <a:rPr lang="th-TH" sz="2000" b="1" dirty="0" smtClean="0">
                <a:solidFill>
                  <a:srgbClr val="000000"/>
                </a:solidFill>
                <a:latin typeface="TH SarabunPSK" pitchFamily="34" charset="-34"/>
                <a:cs typeface="TH SarabunPSK" pitchFamily="34" charset="-34"/>
              </a:rPr>
              <a:t> โครงสร้างองค์กร</a:t>
            </a:r>
          </a:p>
          <a:p>
            <a:pPr marL="177800" indent="-177800">
              <a:buFont typeface="Wingdings" pitchFamily="2" charset="2"/>
              <a:buChar char="Ø"/>
            </a:pPr>
            <a:r>
              <a:rPr lang="th-TH" sz="2000" b="1" dirty="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แนวคิดการปฏิบัติการ</a:t>
            </a:r>
          </a:p>
          <a:p>
            <a:pPr marL="177800" indent="-177800">
              <a:buFont typeface="Wingdings" pitchFamily="2" charset="2"/>
              <a:buChar char="Ø"/>
            </a:pPr>
            <a:r>
              <a:rPr lang="th-TH" sz="2000" b="1" dirty="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ระเบียบปฏิบัติมาตรฐาน</a:t>
            </a:r>
          </a:p>
          <a:p>
            <a:pPr marL="177800" indent="-177800">
              <a:buFont typeface="Wingdings" pitchFamily="2" charset="2"/>
              <a:buChar char="Ø"/>
            </a:pPr>
            <a:r>
              <a:rPr lang="th-TH" sz="2000" b="1" dirty="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ระบบส่งกำลังบำรุง</a:t>
            </a:r>
            <a:endParaRPr lang="en-US" sz="2000" b="1" dirty="0" smtClean="0">
              <a:solidFill>
                <a:srgbClr val="000000"/>
              </a:solidFill>
              <a:latin typeface="TH SarabunPSK" pitchFamily="34" charset="-34"/>
              <a:cs typeface="TH SarabunPSK" pitchFamily="34" charset="-34"/>
            </a:endParaRPr>
          </a:p>
        </p:txBody>
      </p:sp>
      <p:sp>
        <p:nvSpPr>
          <p:cNvPr id="24587" name="TextBox 24"/>
          <p:cNvSpPr txBox="1">
            <a:spLocks noChangeArrowheads="1"/>
          </p:cNvSpPr>
          <p:nvPr/>
        </p:nvSpPr>
        <p:spPr bwMode="auto">
          <a:xfrm>
            <a:off x="3837335" y="3048000"/>
            <a:ext cx="2369558" cy="461665"/>
          </a:xfrm>
          <a:prstGeom prst="rect">
            <a:avLst/>
          </a:prstGeom>
          <a:noFill/>
          <a:ln w="9525">
            <a:noFill/>
            <a:miter lim="800000"/>
            <a:headEnd/>
            <a:tailEnd/>
          </a:ln>
        </p:spPr>
        <p:txBody>
          <a:bodyPr wrap="none">
            <a:spAutoFit/>
          </a:bodyPr>
          <a:lstStyle/>
          <a:p>
            <a:pPr algn="ctr"/>
            <a:r>
              <a:rPr lang="th-TH" sz="2400" b="1" dirty="0" smtClean="0">
                <a:solidFill>
                  <a:srgbClr val="000000"/>
                </a:solidFill>
                <a:latin typeface="TH SarabunPSK" pitchFamily="34" charset="-34"/>
                <a:cs typeface="TH SarabunPSK" pitchFamily="34" charset="-34"/>
              </a:rPr>
              <a:t>ความสำเร็จของเทคโนโลยี</a:t>
            </a:r>
            <a:endParaRPr lang="th-TH" sz="2400" b="1" dirty="0">
              <a:solidFill>
                <a:srgbClr val="000000"/>
              </a:solidFill>
              <a:latin typeface="TH SarabunPSK" pitchFamily="34" charset="-34"/>
              <a:cs typeface="TH SarabunPSK" pitchFamily="34" charset="-34"/>
            </a:endParaRPr>
          </a:p>
        </p:txBody>
      </p:sp>
      <p:sp>
        <p:nvSpPr>
          <p:cNvPr id="24588" name="TextBox 24"/>
          <p:cNvSpPr txBox="1">
            <a:spLocks noChangeArrowheads="1"/>
          </p:cNvSpPr>
          <p:nvPr/>
        </p:nvSpPr>
        <p:spPr bwMode="auto">
          <a:xfrm>
            <a:off x="304803" y="838226"/>
            <a:ext cx="3525318" cy="830997"/>
          </a:xfrm>
          <a:prstGeom prst="rect">
            <a:avLst/>
          </a:prstGeom>
          <a:noFill/>
          <a:ln w="9525">
            <a:noFill/>
            <a:miter lim="800000"/>
            <a:headEnd/>
            <a:tailEnd/>
          </a:ln>
        </p:spPr>
        <p:txBody>
          <a:bodyPr wrap="square">
            <a:spAutoFit/>
          </a:bodyPr>
          <a:lstStyle/>
          <a:p>
            <a:r>
              <a:rPr lang="th-TH" sz="2400" b="1" dirty="0" smtClean="0">
                <a:solidFill>
                  <a:prstClr val="black"/>
                </a:solidFill>
                <a:latin typeface="TH SarabunPSK" pitchFamily="34" charset="-34"/>
                <a:cs typeface="TH SarabunPSK" pitchFamily="34" charset="-34"/>
              </a:rPr>
              <a:t>ความสำเร็จการบริหารจัดการทรัพยากรบุคคลและการปรับพฤติกรรม</a:t>
            </a:r>
            <a:endParaRPr lang="th-TH" sz="2400" b="1" dirty="0">
              <a:solidFill>
                <a:prstClr val="black"/>
              </a:solidFill>
              <a:latin typeface="TH SarabunPSK" pitchFamily="34" charset="-34"/>
              <a:cs typeface="TH SarabunPSK" pitchFamily="34" charset="-34"/>
            </a:endParaRPr>
          </a:p>
        </p:txBody>
      </p:sp>
      <p:sp>
        <p:nvSpPr>
          <p:cNvPr id="24589" name="TextBox 24"/>
          <p:cNvSpPr txBox="1">
            <a:spLocks noChangeArrowheads="1"/>
          </p:cNvSpPr>
          <p:nvPr/>
        </p:nvSpPr>
        <p:spPr bwMode="auto">
          <a:xfrm>
            <a:off x="304800" y="1557279"/>
            <a:ext cx="1638300" cy="1938992"/>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smtClean="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ภาวะผู้นำ</a:t>
            </a:r>
          </a:p>
          <a:p>
            <a:pPr marL="177800" indent="-177800">
              <a:buFont typeface="Wingdings" pitchFamily="2" charset="2"/>
              <a:buChar char="Ø"/>
            </a:pPr>
            <a:r>
              <a:rPr lang="th-TH" sz="2000" b="1" dirty="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การฝึกศึกษา</a:t>
            </a:r>
          </a:p>
          <a:p>
            <a:pPr marL="177800" indent="-177800">
              <a:buFont typeface="Wingdings" pitchFamily="2" charset="2"/>
              <a:buChar char="Ø"/>
            </a:pPr>
            <a:r>
              <a:rPr lang="th-TH" sz="2000" b="1" dirty="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การพัฒนาทรัพยากรมนุษย์</a:t>
            </a:r>
          </a:p>
          <a:p>
            <a:pPr marL="177800" indent="-177800">
              <a:buFont typeface="Wingdings" pitchFamily="2" charset="2"/>
              <a:buChar char="Ø"/>
            </a:pPr>
            <a:r>
              <a:rPr lang="th-TH" sz="2000" b="1" dirty="0">
                <a:solidFill>
                  <a:srgbClr val="000000"/>
                </a:solidFill>
                <a:latin typeface="TH SarabunPSK" pitchFamily="34" charset="-34"/>
                <a:cs typeface="TH SarabunPSK" pitchFamily="34" charset="-34"/>
              </a:rPr>
              <a:t> </a:t>
            </a:r>
            <a:r>
              <a:rPr lang="th-TH" sz="2000" b="1" dirty="0" smtClean="0">
                <a:solidFill>
                  <a:srgbClr val="000000"/>
                </a:solidFill>
                <a:latin typeface="TH SarabunPSK" pitchFamily="34" charset="-34"/>
                <a:cs typeface="TH SarabunPSK" pitchFamily="34" charset="-34"/>
              </a:rPr>
              <a:t>ค่านิยม ทัศนคติ และความเชื่อ</a:t>
            </a:r>
            <a:endParaRPr lang="en-US" sz="2000" b="1" dirty="0">
              <a:solidFill>
                <a:srgbClr val="000000"/>
              </a:solidFill>
              <a:latin typeface="TH SarabunPSK" pitchFamily="34" charset="-34"/>
              <a:cs typeface="TH SarabunPSK" pitchFamily="34" charset="-34"/>
            </a:endParaRPr>
          </a:p>
        </p:txBody>
      </p:sp>
      <p:sp>
        <p:nvSpPr>
          <p:cNvPr id="24590" name="Right Arrow 20"/>
          <p:cNvSpPr>
            <a:spLocks noChangeArrowheads="1"/>
          </p:cNvSpPr>
          <p:nvPr/>
        </p:nvSpPr>
        <p:spPr bwMode="auto">
          <a:xfrm rot="1950015">
            <a:off x="3611482" y="1302081"/>
            <a:ext cx="3143419" cy="968375"/>
          </a:xfrm>
          <a:prstGeom prst="rightArrow">
            <a:avLst>
              <a:gd name="adj1" fmla="val 50000"/>
              <a:gd name="adj2" fmla="val 50043"/>
            </a:avLst>
          </a:prstGeom>
          <a:solidFill>
            <a:schemeClr val="bg1"/>
          </a:solidFill>
          <a:ln w="12700" algn="ctr">
            <a:solidFill>
              <a:srgbClr val="000000"/>
            </a:solidFill>
            <a:round/>
            <a:headEnd/>
            <a:tailEnd/>
          </a:ln>
        </p:spPr>
        <p:txBody>
          <a:bodyPr wrap="none" lIns="9144" rIns="9144" anchor="ctr"/>
          <a:lstStyle/>
          <a:p>
            <a:pPr algn="ctr"/>
            <a:r>
              <a:rPr lang="th-TH" sz="2400" b="1" dirty="0" smtClean="0">
                <a:solidFill>
                  <a:srgbClr val="000000"/>
                </a:solidFill>
                <a:latin typeface="TH SarabunPSK" pitchFamily="34" charset="-34"/>
                <a:cs typeface="TH SarabunPSK" pitchFamily="34" charset="-34"/>
              </a:rPr>
              <a:t>การบริหารจัดการสู่เครือข่าย</a:t>
            </a:r>
            <a:endParaRPr lang="th-TH" sz="2400" b="1" dirty="0">
              <a:solidFill>
                <a:srgbClr val="000000"/>
              </a:solidFill>
              <a:latin typeface="TH SarabunPSK" pitchFamily="34" charset="-34"/>
              <a:cs typeface="TH SarabunPSK" pitchFamily="34" charset="-34"/>
            </a:endParaRPr>
          </a:p>
        </p:txBody>
      </p:sp>
      <p:sp>
        <p:nvSpPr>
          <p:cNvPr id="27" name="Rounded Rectangle 14"/>
          <p:cNvSpPr>
            <a:spLocks noChangeArrowheads="1"/>
          </p:cNvSpPr>
          <p:nvPr/>
        </p:nvSpPr>
        <p:spPr bwMode="auto">
          <a:xfrm>
            <a:off x="6532562" y="2438426"/>
            <a:ext cx="2306638" cy="573087"/>
          </a:xfrm>
          <a:prstGeom prst="roundRect">
            <a:avLst>
              <a:gd name="adj" fmla="val 16667"/>
            </a:avLst>
          </a:prstGeom>
          <a:solidFill>
            <a:schemeClr val="bg1"/>
          </a:solidFill>
          <a:ln w="12700" algn="ctr">
            <a:solidFill>
              <a:srgbClr val="000000"/>
            </a:solidFill>
            <a:round/>
            <a:headEnd/>
            <a:tailEnd/>
          </a:ln>
          <a:effectLst>
            <a:outerShdw blurRad="50800" dist="38100" dir="2700000" algn="tl" rotWithShape="0">
              <a:prstClr val="black">
                <a:alpha val="40000"/>
              </a:prstClr>
            </a:outerShdw>
          </a:effectLst>
        </p:spPr>
        <p:txBody>
          <a:bodyPr wrap="none" lIns="9144" rIns="9144" anchor="ctr"/>
          <a:lstStyle/>
          <a:p>
            <a:pPr algn="ctr">
              <a:defRPr/>
            </a:pPr>
            <a:r>
              <a:rPr lang="th-TH" sz="2500" b="1" dirty="0" smtClean="0">
                <a:solidFill>
                  <a:srgbClr val="000000"/>
                </a:solidFill>
                <a:latin typeface="TH SarabunPSK" pitchFamily="34" charset="-34"/>
                <a:cs typeface="TH SarabunPSK" pitchFamily="34" charset="-34"/>
              </a:rPr>
              <a:t>เครือข่าย</a:t>
            </a:r>
            <a:endParaRPr lang="th-TH" sz="2500" b="1" dirty="0">
              <a:solidFill>
                <a:srgbClr val="000000"/>
              </a:solidFill>
              <a:latin typeface="TH SarabunPSK" pitchFamily="34" charset="-34"/>
              <a:cs typeface="TH SarabunPSK" pitchFamily="34" charset="-34"/>
            </a:endParaRPr>
          </a:p>
        </p:txBody>
      </p:sp>
      <p:grpSp>
        <p:nvGrpSpPr>
          <p:cNvPr id="2" name="กลุ่ม 100"/>
          <p:cNvGrpSpPr/>
          <p:nvPr/>
        </p:nvGrpSpPr>
        <p:grpSpPr>
          <a:xfrm>
            <a:off x="5112544" y="3048000"/>
            <a:ext cx="4336256" cy="2679614"/>
            <a:chOff x="3733800" y="3101975"/>
            <a:chExt cx="5181600" cy="3298825"/>
          </a:xfrm>
        </p:grpSpPr>
        <p:sp>
          <p:nvSpPr>
            <p:cNvPr id="1027" name="AutoShape 3"/>
            <p:cNvSpPr>
              <a:spLocks noChangeAspect="1" noChangeArrowheads="1" noTextEdit="1"/>
            </p:cNvSpPr>
            <p:nvPr/>
          </p:nvSpPr>
          <p:spPr bwMode="auto">
            <a:xfrm>
              <a:off x="3733800" y="3101975"/>
              <a:ext cx="5181600" cy="329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pic>
          <p:nvPicPr>
            <p:cNvPr id="1029" name="Picture 5"/>
            <p:cNvPicPr>
              <a:picLocks noChangeAspect="1" noChangeArrowheads="1"/>
            </p:cNvPicPr>
            <p:nvPr/>
          </p:nvPicPr>
          <p:blipFill>
            <a:blip r:embed="rId5" cstate="print"/>
            <a:srcRect/>
            <a:stretch>
              <a:fillRect/>
            </a:stretch>
          </p:blipFill>
          <p:spPr bwMode="auto">
            <a:xfrm>
              <a:off x="5375275" y="4208463"/>
              <a:ext cx="1185863" cy="827088"/>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791200" y="4050529"/>
              <a:ext cx="1524000" cy="1062923"/>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5834774" y="3530407"/>
              <a:ext cx="1404226" cy="617537"/>
            </a:xfrm>
            <a:prstGeom prst="rect">
              <a:avLst/>
            </a:prstGeom>
            <a:noFill/>
            <a:ln w="9525">
              <a:noFill/>
              <a:miter lim="800000"/>
              <a:headEnd/>
              <a:tailEnd/>
            </a:ln>
          </p:spPr>
        </p:pic>
        <p:sp>
          <p:nvSpPr>
            <p:cNvPr id="1033" name="Rectangle 9"/>
            <p:cNvSpPr>
              <a:spLocks noChangeArrowheads="1"/>
            </p:cNvSpPr>
            <p:nvPr/>
          </p:nvSpPr>
          <p:spPr bwMode="auto">
            <a:xfrm>
              <a:off x="6422612" y="3662046"/>
              <a:ext cx="206788" cy="3249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smtClean="0">
                  <a:solidFill>
                    <a:prstClr val="black"/>
                  </a:solidFill>
                  <a:latin typeface="TH SarabunPSK" pitchFamily="34" charset="-34"/>
                  <a:cs typeface="TH SarabunPSK" pitchFamily="34" charset="-34"/>
                </a:rPr>
                <a:t>C2</a:t>
              </a:r>
              <a:endParaRPr lang="th-TH" sz="2000" b="1" dirty="0" smtClean="0">
                <a:solidFill>
                  <a:prstClr val="black"/>
                </a:solidFill>
                <a:latin typeface="TH SarabunPSK" pitchFamily="34" charset="-34"/>
                <a:cs typeface="TH SarabunPSK" pitchFamily="34" charset="-34"/>
              </a:endParaRPr>
            </a:p>
          </p:txBody>
        </p:sp>
        <p:sp>
          <p:nvSpPr>
            <p:cNvPr id="1034" name="Rectangle 10"/>
            <p:cNvSpPr>
              <a:spLocks noChangeArrowheads="1"/>
            </p:cNvSpPr>
            <p:nvPr/>
          </p:nvSpPr>
          <p:spPr bwMode="auto">
            <a:xfrm>
              <a:off x="5980113" y="3965575"/>
              <a:ext cx="65" cy="4549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pic>
          <p:nvPicPr>
            <p:cNvPr id="1035" name="Picture 11"/>
            <p:cNvPicPr>
              <a:picLocks noChangeAspect="1" noChangeArrowheads="1"/>
            </p:cNvPicPr>
            <p:nvPr/>
          </p:nvPicPr>
          <p:blipFill>
            <a:blip r:embed="rId8" cstate="print"/>
            <a:srcRect/>
            <a:stretch>
              <a:fillRect/>
            </a:stretch>
          </p:blipFill>
          <p:spPr bwMode="auto">
            <a:xfrm>
              <a:off x="4714875" y="4964113"/>
              <a:ext cx="830263" cy="360363"/>
            </a:xfrm>
            <a:prstGeom prst="rect">
              <a:avLst/>
            </a:prstGeom>
            <a:noFill/>
            <a:ln w="9525">
              <a:noFill/>
              <a:miter lim="800000"/>
              <a:headEnd/>
              <a:tailEnd/>
            </a:ln>
          </p:spPr>
        </p:pic>
        <p:pic>
          <p:nvPicPr>
            <p:cNvPr id="1036" name="Picture 12"/>
            <p:cNvPicPr>
              <a:picLocks noChangeAspect="1" noChangeArrowheads="1"/>
            </p:cNvPicPr>
            <p:nvPr/>
          </p:nvPicPr>
          <p:blipFill>
            <a:blip r:embed="rId9" cstate="print"/>
            <a:srcRect/>
            <a:stretch>
              <a:fillRect/>
            </a:stretch>
          </p:blipFill>
          <p:spPr bwMode="auto">
            <a:xfrm>
              <a:off x="5009425" y="5113453"/>
              <a:ext cx="1391375" cy="603905"/>
            </a:xfrm>
            <a:prstGeom prst="rect">
              <a:avLst/>
            </a:prstGeom>
            <a:noFill/>
            <a:ln w="9525">
              <a:noFill/>
              <a:miter lim="800000"/>
              <a:headEnd/>
              <a:tailEnd/>
            </a:ln>
          </p:spPr>
        </p:pic>
        <p:sp>
          <p:nvSpPr>
            <p:cNvPr id="1037" name="Rectangle 13"/>
            <p:cNvSpPr>
              <a:spLocks noChangeArrowheads="1"/>
            </p:cNvSpPr>
            <p:nvPr/>
          </p:nvSpPr>
          <p:spPr bwMode="auto">
            <a:xfrm>
              <a:off x="5397835" y="5193913"/>
              <a:ext cx="621965" cy="3249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smtClean="0">
                  <a:solidFill>
                    <a:prstClr val="black"/>
                  </a:solidFill>
                  <a:latin typeface="TH SarabunPSK" pitchFamily="34" charset="-34"/>
                  <a:cs typeface="TH SarabunPSK" pitchFamily="34" charset="-34"/>
                </a:rPr>
                <a:t>Sensors</a:t>
              </a:r>
              <a:endParaRPr lang="th-TH" sz="2000" b="1" dirty="0" smtClean="0">
                <a:solidFill>
                  <a:prstClr val="black"/>
                </a:solidFill>
                <a:latin typeface="TH SarabunPSK" pitchFamily="34" charset="-34"/>
                <a:cs typeface="TH SarabunPSK" pitchFamily="34" charset="-34"/>
              </a:endParaRPr>
            </a:p>
          </p:txBody>
        </p:sp>
        <p:pic>
          <p:nvPicPr>
            <p:cNvPr id="1039" name="Picture 15"/>
            <p:cNvPicPr>
              <a:picLocks noChangeAspect="1" noChangeArrowheads="1"/>
            </p:cNvPicPr>
            <p:nvPr/>
          </p:nvPicPr>
          <p:blipFill>
            <a:blip r:embed="rId10" cstate="print"/>
            <a:srcRect/>
            <a:stretch>
              <a:fillRect/>
            </a:stretch>
          </p:blipFill>
          <p:spPr bwMode="auto">
            <a:xfrm>
              <a:off x="6705600" y="5113453"/>
              <a:ext cx="1453797" cy="623841"/>
            </a:xfrm>
            <a:prstGeom prst="rect">
              <a:avLst/>
            </a:prstGeom>
            <a:noFill/>
            <a:ln w="9525">
              <a:noFill/>
              <a:miter lim="800000"/>
              <a:headEnd/>
              <a:tailEnd/>
            </a:ln>
          </p:spPr>
        </p:pic>
        <p:sp>
          <p:nvSpPr>
            <p:cNvPr id="1040" name="Rectangle 16"/>
            <p:cNvSpPr>
              <a:spLocks noChangeArrowheads="1"/>
            </p:cNvSpPr>
            <p:nvPr/>
          </p:nvSpPr>
          <p:spPr bwMode="auto">
            <a:xfrm>
              <a:off x="7086600" y="5193913"/>
              <a:ext cx="718145" cy="3249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2000" b="1" dirty="0" smtClean="0">
                  <a:solidFill>
                    <a:prstClr val="black"/>
                  </a:solidFill>
                  <a:latin typeface="TH SarabunPSK" pitchFamily="34" charset="-34"/>
                  <a:cs typeface="TH SarabunPSK" pitchFamily="34" charset="-34"/>
                </a:rPr>
                <a:t>Shooters</a:t>
              </a:r>
              <a:endParaRPr lang="th-TH" sz="2000" b="1" dirty="0" smtClean="0">
                <a:solidFill>
                  <a:prstClr val="black"/>
                </a:solidFill>
                <a:latin typeface="TH SarabunPSK" pitchFamily="34" charset="-34"/>
                <a:cs typeface="TH SarabunPSK" pitchFamily="34" charset="-34"/>
              </a:endParaRPr>
            </a:p>
          </p:txBody>
        </p:sp>
        <p:sp>
          <p:nvSpPr>
            <p:cNvPr id="1041" name="Rectangle 17"/>
            <p:cNvSpPr>
              <a:spLocks noChangeArrowheads="1"/>
            </p:cNvSpPr>
            <p:nvPr/>
          </p:nvSpPr>
          <p:spPr bwMode="auto">
            <a:xfrm>
              <a:off x="6248400" y="4627554"/>
              <a:ext cx="641201" cy="3249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H SarabunPSK" pitchFamily="34" charset="-34"/>
                  <a:cs typeface="TH SarabunPSK" pitchFamily="34" charset="-34"/>
                </a:rPr>
                <a:t>Network</a:t>
              </a:r>
              <a:endParaRPr lang="th-TH" sz="2000" dirty="0" smtClean="0">
                <a:solidFill>
                  <a:prstClr val="black"/>
                </a:solidFill>
                <a:latin typeface="TH SarabunPSK" pitchFamily="34" charset="-34"/>
                <a:cs typeface="TH SarabunPSK" pitchFamily="34" charset="-34"/>
              </a:endParaRPr>
            </a:p>
          </p:txBody>
        </p:sp>
        <p:sp>
          <p:nvSpPr>
            <p:cNvPr id="1060" name="Rectangle 36"/>
            <p:cNvSpPr>
              <a:spLocks noChangeArrowheads="1"/>
            </p:cNvSpPr>
            <p:nvPr/>
          </p:nvSpPr>
          <p:spPr bwMode="auto">
            <a:xfrm>
              <a:off x="4953000" y="3203575"/>
              <a:ext cx="65" cy="19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1200" b="1" dirty="0" smtClean="0">
                <a:solidFill>
                  <a:prstClr val="black"/>
                </a:solidFill>
                <a:latin typeface="Arial" pitchFamily="34" charset="0"/>
                <a:cs typeface="Angsana New" pitchFamily="18" charset="-34"/>
              </a:endParaRPr>
            </a:p>
          </p:txBody>
        </p:sp>
        <p:sp>
          <p:nvSpPr>
            <p:cNvPr id="1061" name="Rectangle 37"/>
            <p:cNvSpPr>
              <a:spLocks noChangeArrowheads="1"/>
            </p:cNvSpPr>
            <p:nvPr/>
          </p:nvSpPr>
          <p:spPr bwMode="auto">
            <a:xfrm>
              <a:off x="4800600" y="3348038"/>
              <a:ext cx="65" cy="4549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sp>
          <p:nvSpPr>
            <p:cNvPr id="1062" name="Rectangle 38"/>
            <p:cNvSpPr>
              <a:spLocks noChangeArrowheads="1"/>
            </p:cNvSpPr>
            <p:nvPr/>
          </p:nvSpPr>
          <p:spPr bwMode="auto">
            <a:xfrm>
              <a:off x="4953000" y="3354389"/>
              <a:ext cx="65" cy="19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1200" b="1" dirty="0" smtClean="0">
                <a:solidFill>
                  <a:prstClr val="black"/>
                </a:solidFill>
                <a:latin typeface="Arial" pitchFamily="34" charset="0"/>
                <a:cs typeface="Angsana New" pitchFamily="18" charset="-34"/>
              </a:endParaRPr>
            </a:p>
          </p:txBody>
        </p:sp>
        <p:sp>
          <p:nvSpPr>
            <p:cNvPr id="1063" name="Rectangle 39"/>
            <p:cNvSpPr>
              <a:spLocks noChangeArrowheads="1"/>
            </p:cNvSpPr>
            <p:nvPr/>
          </p:nvSpPr>
          <p:spPr bwMode="auto">
            <a:xfrm>
              <a:off x="4800600" y="3506788"/>
              <a:ext cx="65" cy="4549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sp>
          <p:nvSpPr>
            <p:cNvPr id="1065" name="Rectangle 41"/>
            <p:cNvSpPr>
              <a:spLocks noChangeArrowheads="1"/>
            </p:cNvSpPr>
            <p:nvPr/>
          </p:nvSpPr>
          <p:spPr bwMode="auto">
            <a:xfrm>
              <a:off x="4800600" y="3663950"/>
              <a:ext cx="65" cy="4549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grpSp>
      <p:sp>
        <p:nvSpPr>
          <p:cNvPr id="38" name="สี่เหลี่ยมมุมมน 37"/>
          <p:cNvSpPr/>
          <p:nvPr/>
        </p:nvSpPr>
        <p:spPr>
          <a:xfrm>
            <a:off x="228600" y="5791200"/>
            <a:ext cx="3200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dirty="0" smtClean="0">
                <a:solidFill>
                  <a:prstClr val="white"/>
                </a:solidFill>
                <a:latin typeface="TH SarabunPSK" pitchFamily="34" charset="-34"/>
                <a:cs typeface="TH SarabunPSK" pitchFamily="34" charset="-34"/>
              </a:rPr>
              <a:t>กรอบแนวคิดการสร้างองค์ความรู้</a:t>
            </a:r>
            <a:endParaRPr lang="th-TH" sz="2400" b="1" dirty="0">
              <a:solidFill>
                <a:prstClr val="white"/>
              </a:solidFill>
              <a:latin typeface="TH SarabunPSK" pitchFamily="34" charset="-34"/>
              <a:cs typeface="TH SarabunPSK" pitchFamily="34" charset="-34"/>
            </a:endParaRPr>
          </a:p>
        </p:txBody>
      </p:sp>
      <p:sp>
        <p:nvSpPr>
          <p:cNvPr id="3" name="TextBox 2"/>
          <p:cNvSpPr txBox="1"/>
          <p:nvPr/>
        </p:nvSpPr>
        <p:spPr>
          <a:xfrm>
            <a:off x="3733798" y="3505200"/>
            <a:ext cx="5082336" cy="3477875"/>
          </a:xfrm>
          <a:prstGeom prst="rect">
            <a:avLst/>
          </a:prstGeom>
          <a:noFill/>
        </p:spPr>
        <p:txBody>
          <a:bodyPr wrap="square" rtlCol="0">
            <a:spAutoFit/>
          </a:bodyPr>
          <a:lstStyle/>
          <a:p>
            <a:pPr lvl="0">
              <a:buFont typeface="Wingdings" pitchFamily="2" charset="2"/>
              <a:buChar char="Ø"/>
            </a:pPr>
            <a:r>
              <a:rPr lang="th-TH" sz="2000" b="1" dirty="0">
                <a:solidFill>
                  <a:prstClr val="black"/>
                </a:solidFill>
                <a:latin typeface="TH SarabunPSK" pitchFamily="34" charset="-34"/>
                <a:cs typeface="TH SarabunPSK" pitchFamily="34" charset="-34"/>
              </a:rPr>
              <a:t>ระบบบัญชาการและควบคุม</a:t>
            </a:r>
            <a:endParaRPr lang="en-US" sz="2000" b="1" dirty="0">
              <a:solidFill>
                <a:prstClr val="black"/>
              </a:solidFill>
              <a:latin typeface="TH SarabunPSK" pitchFamily="34" charset="-34"/>
              <a:cs typeface="TH SarabunPSK" pitchFamily="34" charset="-34"/>
            </a:endParaRPr>
          </a:p>
          <a:p>
            <a:pPr lvl="0"/>
            <a:r>
              <a:rPr lang="en-US" sz="2000" b="1" dirty="0">
                <a:solidFill>
                  <a:prstClr val="black"/>
                </a:solidFill>
                <a:latin typeface="TH SarabunPSK" pitchFamily="34" charset="-34"/>
                <a:cs typeface="TH SarabunPSK" pitchFamily="34" charset="-34"/>
              </a:rPr>
              <a:t>  </a:t>
            </a:r>
            <a:r>
              <a:rPr lang="th-TH" sz="2000" b="1" dirty="0">
                <a:solidFill>
                  <a:prstClr val="black"/>
                </a:solidFill>
                <a:latin typeface="TH SarabunPSK" pitchFamily="34" charset="-34"/>
                <a:cs typeface="TH SarabunPSK" pitchFamily="34" charset="-34"/>
              </a:rPr>
              <a:t> (</a:t>
            </a:r>
            <a:r>
              <a:rPr lang="en-US" sz="2000" b="1" dirty="0">
                <a:solidFill>
                  <a:prstClr val="black"/>
                </a:solidFill>
                <a:latin typeface="TH SarabunPSK" pitchFamily="34" charset="-34"/>
                <a:cs typeface="TH SarabunPSK" pitchFamily="34" charset="-34"/>
              </a:rPr>
              <a:t>War Room, Air Operation Center</a:t>
            </a:r>
            <a:r>
              <a:rPr lang="en-US" sz="2000" b="1" dirty="0" smtClean="0">
                <a:solidFill>
                  <a:prstClr val="black"/>
                </a:solidFill>
                <a:latin typeface="TH SarabunPSK" pitchFamily="34" charset="-34"/>
                <a:cs typeface="TH SarabunPSK" pitchFamily="34" charset="-34"/>
              </a:rPr>
              <a:t>)</a:t>
            </a:r>
          </a:p>
          <a:p>
            <a:pPr lvl="0">
              <a:buFont typeface="Wingdings" pitchFamily="2" charset="2"/>
              <a:buChar char="Ø"/>
            </a:pPr>
            <a:r>
              <a:rPr lang="en-US" sz="2000" b="1" dirty="0" smtClean="0">
                <a:solidFill>
                  <a:prstClr val="black"/>
                </a:solidFill>
                <a:latin typeface="TH SarabunPSK" pitchFamily="34" charset="-34"/>
                <a:cs typeface="TH SarabunPSK" pitchFamily="34" charset="-34"/>
              </a:rPr>
              <a:t> </a:t>
            </a:r>
            <a:r>
              <a:rPr lang="th-TH" sz="2000" b="1" dirty="0">
                <a:solidFill>
                  <a:prstClr val="black"/>
                </a:solidFill>
                <a:latin typeface="TH SarabunPSK" pitchFamily="34" charset="-34"/>
                <a:cs typeface="TH SarabunPSK" pitchFamily="34" charset="-34"/>
              </a:rPr>
              <a:t>ระบบการตรวจจับ</a:t>
            </a:r>
            <a:endParaRPr lang="en-US" sz="2000" b="1" dirty="0">
              <a:solidFill>
                <a:prstClr val="black"/>
              </a:solidFill>
              <a:latin typeface="TH SarabunPSK" pitchFamily="34" charset="-34"/>
              <a:cs typeface="TH SarabunPSK" pitchFamily="34" charset="-34"/>
            </a:endParaRPr>
          </a:p>
          <a:p>
            <a:pPr lvl="0"/>
            <a:r>
              <a:rPr lang="en-US" sz="2000" b="1" dirty="0">
                <a:solidFill>
                  <a:prstClr val="black"/>
                </a:solidFill>
                <a:latin typeface="TH SarabunPSK" pitchFamily="34" charset="-34"/>
                <a:cs typeface="TH SarabunPSK" pitchFamily="34" charset="-34"/>
              </a:rPr>
              <a:t>  </a:t>
            </a:r>
            <a:r>
              <a:rPr lang="th-TH" sz="2000" b="1" dirty="0">
                <a:solidFill>
                  <a:prstClr val="black"/>
                </a:solidFill>
                <a:latin typeface="TH SarabunPSK" pitchFamily="34" charset="-34"/>
                <a:cs typeface="TH SarabunPSK" pitchFamily="34" charset="-34"/>
              </a:rPr>
              <a:t> (</a:t>
            </a:r>
            <a:r>
              <a:rPr lang="en-US" sz="2000" b="1" dirty="0">
                <a:solidFill>
                  <a:prstClr val="black"/>
                </a:solidFill>
                <a:latin typeface="TH SarabunPSK" pitchFamily="34" charset="-34"/>
                <a:cs typeface="TH SarabunPSK" pitchFamily="34" charset="-34"/>
              </a:rPr>
              <a:t>Intelligence, Surveillance,</a:t>
            </a:r>
          </a:p>
          <a:p>
            <a:pPr lvl="0"/>
            <a:r>
              <a:rPr lang="en-US" sz="2000" b="1" dirty="0">
                <a:solidFill>
                  <a:prstClr val="black"/>
                </a:solidFill>
                <a:latin typeface="TH SarabunPSK" pitchFamily="34" charset="-34"/>
                <a:cs typeface="TH SarabunPSK" pitchFamily="34" charset="-34"/>
              </a:rPr>
              <a:t>   Target Acquisition, </a:t>
            </a:r>
          </a:p>
          <a:p>
            <a:pPr lvl="0"/>
            <a:r>
              <a:rPr lang="en-US" sz="2000" b="1" dirty="0">
                <a:solidFill>
                  <a:prstClr val="black"/>
                </a:solidFill>
                <a:latin typeface="TH SarabunPSK" pitchFamily="34" charset="-34"/>
                <a:cs typeface="TH SarabunPSK" pitchFamily="34" charset="-34"/>
              </a:rPr>
              <a:t>   Reconnaissance, Human)</a:t>
            </a:r>
          </a:p>
          <a:p>
            <a:pPr lvl="0">
              <a:buFont typeface="Wingdings" pitchFamily="2" charset="2"/>
              <a:buChar char="Ø"/>
            </a:pPr>
            <a:r>
              <a:rPr lang="en-US" sz="2000" b="1" dirty="0" smtClean="0">
                <a:solidFill>
                  <a:prstClr val="black"/>
                </a:solidFill>
                <a:latin typeface="TH SarabunPSK" pitchFamily="34" charset="-34"/>
                <a:cs typeface="TH SarabunPSK" pitchFamily="34" charset="-34"/>
              </a:rPr>
              <a:t> </a:t>
            </a:r>
            <a:r>
              <a:rPr lang="th-TH" sz="2000" b="1" dirty="0">
                <a:solidFill>
                  <a:prstClr val="black"/>
                </a:solidFill>
                <a:latin typeface="TH SarabunPSK" pitchFamily="34" charset="-34"/>
                <a:cs typeface="TH SarabunPSK" pitchFamily="34" charset="-34"/>
              </a:rPr>
              <a:t>ผู้ปฏิบัติ/หน่วยปฏิบัติ (</a:t>
            </a:r>
            <a:r>
              <a:rPr lang="en-US" sz="2000" b="1" dirty="0">
                <a:solidFill>
                  <a:prstClr val="black"/>
                </a:solidFill>
                <a:latin typeface="TH SarabunPSK" pitchFamily="34" charset="-34"/>
                <a:cs typeface="TH SarabunPSK" pitchFamily="34" charset="-34"/>
              </a:rPr>
              <a:t>Platform, </a:t>
            </a:r>
            <a:r>
              <a:rPr lang="en-US" sz="2000" b="1" dirty="0" smtClean="0">
                <a:solidFill>
                  <a:prstClr val="black"/>
                </a:solidFill>
                <a:latin typeface="TH SarabunPSK" pitchFamily="34" charset="-34"/>
                <a:cs typeface="TH SarabunPSK" pitchFamily="34" charset="-34"/>
              </a:rPr>
              <a:t>Weapon</a:t>
            </a:r>
            <a:r>
              <a:rPr lang="en-US" sz="2000" b="1" dirty="0">
                <a:solidFill>
                  <a:prstClr val="black"/>
                </a:solidFill>
                <a:latin typeface="TH SarabunPSK" pitchFamily="34" charset="-34"/>
                <a:cs typeface="TH SarabunPSK" pitchFamily="34" charset="-34"/>
              </a:rPr>
              <a:t>, Ground Defense</a:t>
            </a:r>
            <a:r>
              <a:rPr lang="en-US" sz="2000" b="1" dirty="0" smtClean="0">
                <a:solidFill>
                  <a:prstClr val="black"/>
                </a:solidFill>
                <a:latin typeface="TH SarabunPSK" pitchFamily="34" charset="-34"/>
                <a:cs typeface="TH SarabunPSK" pitchFamily="34" charset="-34"/>
              </a:rPr>
              <a:t>)</a:t>
            </a:r>
          </a:p>
          <a:p>
            <a:pPr lvl="0">
              <a:buFont typeface="Wingdings" pitchFamily="2" charset="2"/>
              <a:buChar char="Ø"/>
            </a:pPr>
            <a:r>
              <a:rPr lang="en-US" sz="2000" b="1" dirty="0">
                <a:solidFill>
                  <a:prstClr val="black"/>
                </a:solidFill>
                <a:latin typeface="TH SarabunPSK" pitchFamily="34" charset="-34"/>
                <a:cs typeface="TH SarabunPSK" pitchFamily="34" charset="-34"/>
              </a:rPr>
              <a:t> </a:t>
            </a:r>
            <a:r>
              <a:rPr lang="th-TH" sz="2000" b="1" dirty="0">
                <a:solidFill>
                  <a:prstClr val="black"/>
                </a:solidFill>
                <a:latin typeface="TH SarabunPSK" pitchFamily="34" charset="-34"/>
                <a:cs typeface="TH SarabunPSK" pitchFamily="34" charset="-34"/>
              </a:rPr>
              <a:t>เครือข่าย </a:t>
            </a:r>
            <a:r>
              <a:rPr lang="en-US" sz="2000" b="1" dirty="0">
                <a:solidFill>
                  <a:prstClr val="black"/>
                </a:solidFill>
                <a:latin typeface="TH SarabunPSK" pitchFamily="34" charset="-34"/>
                <a:cs typeface="TH SarabunPSK" pitchFamily="34" charset="-34"/>
              </a:rPr>
              <a:t>(Telecommunication, Computer Network, Tactical Data Link</a:t>
            </a:r>
            <a:r>
              <a:rPr lang="en-US" sz="2000" b="1" dirty="0" smtClean="0">
                <a:solidFill>
                  <a:prstClr val="black"/>
                </a:solidFill>
                <a:latin typeface="TH SarabunPSK" pitchFamily="34" charset="-34"/>
                <a:cs typeface="TH SarabunPSK" pitchFamily="34" charset="-34"/>
              </a:rPr>
              <a:t>)</a:t>
            </a:r>
            <a:endParaRPr lang="en-US" sz="2000" b="1" dirty="0">
              <a:solidFill>
                <a:prstClr val="black"/>
              </a:solidFill>
              <a:latin typeface="TH SarabunPSK" pitchFamily="34" charset="-34"/>
              <a:cs typeface="TH SarabunPSK" pitchFamily="34" charset="-34"/>
            </a:endParaRPr>
          </a:p>
          <a:p>
            <a:pPr lvl="0">
              <a:buFont typeface="Wingdings" pitchFamily="2" charset="2"/>
              <a:buChar char="Ø"/>
            </a:pPr>
            <a:endParaRPr lang="en-US" sz="2000" b="1" dirty="0">
              <a:solidFill>
                <a:prstClr val="black"/>
              </a:solidFill>
              <a:latin typeface="TH SarabunPSK" pitchFamily="34" charset="-34"/>
              <a:cs typeface="TH SarabunPSK" pitchFamily="34" charset="-34"/>
            </a:endParaRPr>
          </a:p>
          <a:p>
            <a:pPr lvl="0"/>
            <a:endParaRPr lang="en-US" sz="2000" b="1" dirty="0">
              <a:solidFill>
                <a:prstClr val="black"/>
              </a:solidFill>
              <a:latin typeface="TH SarabunPSK" pitchFamily="34" charset="-34"/>
              <a:cs typeface="TH SarabunPSK" pitchFamily="34" charset="-34"/>
            </a:endParaRPr>
          </a:p>
        </p:txBody>
      </p:sp>
    </p:spTree>
    <p:extLst>
      <p:ext uri="{BB962C8B-B14F-4D97-AF65-F5344CB8AC3E}">
        <p14:creationId xmlns:p14="http://schemas.microsoft.com/office/powerpoint/2010/main" val="17456914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690" y="76200"/>
            <a:ext cx="900411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133600" y="1158924"/>
            <a:ext cx="1981200" cy="423535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08610" y="1334636"/>
            <a:ext cx="2082990" cy="399936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0457" y="304800"/>
            <a:ext cx="1764543" cy="579119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216090" y="457200"/>
            <a:ext cx="8699311" cy="5562600"/>
            <a:chOff x="216090" y="762000"/>
            <a:chExt cx="8699311" cy="5562600"/>
          </a:xfrm>
        </p:grpSpPr>
        <p:sp>
          <p:nvSpPr>
            <p:cNvPr id="5" name="Oval 4"/>
            <p:cNvSpPr/>
            <p:nvPr/>
          </p:nvSpPr>
          <p:spPr>
            <a:xfrm>
              <a:off x="4419600" y="2819400"/>
              <a:ext cx="2286000"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ความสำเร็จของ      การบริหารจัดการทรัพยากรบุคคลและการปรับพฤติกรรมเพื่อ    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6" name="Oval 5"/>
            <p:cNvSpPr/>
            <p:nvPr/>
          </p:nvSpPr>
          <p:spPr>
            <a:xfrm>
              <a:off x="2286000" y="15376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ปัจจัยความสำเร็จด้านทรัพยากร</a:t>
              </a:r>
              <a:endParaRPr lang="en-US" b="1" dirty="0">
                <a:solidFill>
                  <a:prstClr val="black"/>
                </a:solidFill>
                <a:latin typeface="TH SarabunPSK" pitchFamily="34" charset="-34"/>
                <a:cs typeface="TH SarabunPSK" pitchFamily="34" charset="-34"/>
              </a:endParaRPr>
            </a:p>
          </p:txBody>
        </p:sp>
        <p:sp>
          <p:nvSpPr>
            <p:cNvPr id="7" name="Oval 6"/>
            <p:cNvSpPr/>
            <p:nvPr/>
          </p:nvSpPr>
          <p:spPr>
            <a:xfrm>
              <a:off x="2286000" y="29854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ปัจจัยความสำเร็จด้านสภาพแวดล้อม</a:t>
              </a:r>
              <a:endParaRPr lang="en-US" b="1" dirty="0">
                <a:solidFill>
                  <a:prstClr val="black"/>
                </a:solidFill>
                <a:latin typeface="TH SarabunPSK" pitchFamily="34" charset="-34"/>
                <a:cs typeface="TH SarabunPSK" pitchFamily="34" charset="-34"/>
              </a:endParaRPr>
            </a:p>
          </p:txBody>
        </p:sp>
        <p:sp>
          <p:nvSpPr>
            <p:cNvPr id="8" name="Oval 7"/>
            <p:cNvSpPr/>
            <p:nvPr/>
          </p:nvSpPr>
          <p:spPr>
            <a:xfrm>
              <a:off x="2209800" y="44332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ปัจจัยความสำเร็จด้านการบริหารจัดการ</a:t>
              </a:r>
              <a:endParaRPr lang="en-US" b="1" dirty="0">
                <a:solidFill>
                  <a:prstClr val="black"/>
                </a:solidFill>
                <a:latin typeface="TH SarabunPSK" pitchFamily="34" charset="-34"/>
                <a:cs typeface="TH SarabunPSK" pitchFamily="34" charset="-34"/>
              </a:endParaRPr>
            </a:p>
          </p:txBody>
        </p:sp>
        <p:sp>
          <p:nvSpPr>
            <p:cNvPr id="9" name="Rectangle 8"/>
            <p:cNvSpPr/>
            <p:nvPr/>
          </p:nvSpPr>
          <p:spPr>
            <a:xfrm>
              <a:off x="7010400" y="1745776"/>
              <a:ext cx="1905001" cy="845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การบริหารจัดการภาวะผู้นำตามหลักการ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0" name="Rectangle 9"/>
            <p:cNvSpPr/>
            <p:nvPr/>
          </p:nvSpPr>
          <p:spPr>
            <a:xfrm>
              <a:off x="7010400" y="2660176"/>
              <a:ext cx="1879980" cy="921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การบริหารจัดการการฝึกศึกษาตามหลักการ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1" name="Rectangle 10"/>
            <p:cNvSpPr/>
            <p:nvPr/>
          </p:nvSpPr>
          <p:spPr>
            <a:xfrm>
              <a:off x="7010400" y="3664424"/>
              <a:ext cx="1879980" cy="907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        การพัฒนาทรัพยากรบุคคลตามหลักการ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2" name="Rectangle 11"/>
            <p:cNvSpPr/>
            <p:nvPr/>
          </p:nvSpPr>
          <p:spPr>
            <a:xfrm>
              <a:off x="7010400" y="4648200"/>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spc="-30" dirty="0" smtClean="0">
                  <a:solidFill>
                    <a:prstClr val="black"/>
                  </a:solidFill>
                  <a:latin typeface="TH SarabunPSK" pitchFamily="34" charset="-34"/>
                  <a:cs typeface="TH SarabunPSK" pitchFamily="34" charset="-34"/>
                </a:rPr>
                <a:t>การบริหารจัดการการพัฒนาค่านิยม/ทัศนคติ/ความเชื่อตามหลักการ </a:t>
              </a:r>
              <a:r>
                <a:rPr lang="en-US" b="1" spc="-30" dirty="0" smtClean="0">
                  <a:solidFill>
                    <a:prstClr val="black"/>
                  </a:solidFill>
                  <a:latin typeface="TH SarabunPSK" pitchFamily="34" charset="-34"/>
                  <a:cs typeface="TH SarabunPSK" pitchFamily="34" charset="-34"/>
                </a:rPr>
                <a:t>NCW</a:t>
              </a:r>
              <a:endParaRPr lang="en-US" b="1" spc="-30" dirty="0">
                <a:solidFill>
                  <a:prstClr val="black"/>
                </a:solidFill>
                <a:latin typeface="TH SarabunPSK" pitchFamily="34" charset="-34"/>
                <a:cs typeface="TH SarabunPSK" pitchFamily="34" charset="-34"/>
              </a:endParaRPr>
            </a:p>
          </p:txBody>
        </p:sp>
        <p:sp>
          <p:nvSpPr>
            <p:cNvPr id="14" name="Rectangle 13"/>
            <p:cNvSpPr/>
            <p:nvPr/>
          </p:nvSpPr>
          <p:spPr>
            <a:xfrm>
              <a:off x="245661" y="50132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เป้าหมายการพัฒนาเพื่อการก้าวสู่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15" name="Rectangle 14"/>
            <p:cNvSpPr/>
            <p:nvPr/>
          </p:nvSpPr>
          <p:spPr>
            <a:xfrm>
              <a:off x="245661" y="762000"/>
              <a:ext cx="1600200" cy="445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ทรัพยากรบุคคล</a:t>
              </a:r>
              <a:endParaRPr lang="en-US" b="1" dirty="0">
                <a:solidFill>
                  <a:prstClr val="black"/>
                </a:solidFill>
                <a:latin typeface="TH SarabunPSK" pitchFamily="34" charset="-34"/>
                <a:cs typeface="TH SarabunPSK" pitchFamily="34" charset="-34"/>
              </a:endParaRPr>
            </a:p>
          </p:txBody>
        </p:sp>
        <p:sp>
          <p:nvSpPr>
            <p:cNvPr id="16" name="Rectangle 15"/>
            <p:cNvSpPr/>
            <p:nvPr/>
          </p:nvSpPr>
          <p:spPr>
            <a:xfrm>
              <a:off x="228600" y="1295401"/>
              <a:ext cx="16002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ทรัพยากรความรู้</a:t>
              </a:r>
              <a:endParaRPr lang="en-US" b="1" dirty="0">
                <a:solidFill>
                  <a:prstClr val="black"/>
                </a:solidFill>
                <a:latin typeface="TH SarabunPSK" pitchFamily="34" charset="-34"/>
                <a:cs typeface="TH SarabunPSK" pitchFamily="34" charset="-34"/>
              </a:endParaRPr>
            </a:p>
          </p:txBody>
        </p:sp>
        <p:sp>
          <p:nvSpPr>
            <p:cNvPr id="17" name="Rectangle 16"/>
            <p:cNvSpPr/>
            <p:nvPr/>
          </p:nvSpPr>
          <p:spPr>
            <a:xfrm>
              <a:off x="245661" y="1791837"/>
              <a:ext cx="1600200" cy="41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 </a:t>
              </a:r>
              <a:r>
                <a:rPr lang="en-US" b="1" dirty="0" smtClean="0">
                  <a:solidFill>
                    <a:prstClr val="black"/>
                  </a:solidFill>
                  <a:latin typeface="TH SarabunPSK" pitchFamily="34" charset="-34"/>
                  <a:cs typeface="TH SarabunPSK" pitchFamily="34" charset="-34"/>
                </a:rPr>
                <a:t>ICT</a:t>
              </a:r>
              <a:endParaRPr lang="en-US" b="1" dirty="0">
                <a:solidFill>
                  <a:prstClr val="black"/>
                </a:solidFill>
                <a:latin typeface="TH SarabunPSK" pitchFamily="34" charset="-34"/>
                <a:cs typeface="TH SarabunPSK" pitchFamily="34" charset="-34"/>
              </a:endParaRPr>
            </a:p>
          </p:txBody>
        </p:sp>
        <p:sp>
          <p:nvSpPr>
            <p:cNvPr id="18" name="Rectangle 17"/>
            <p:cNvSpPr/>
            <p:nvPr/>
          </p:nvSpPr>
          <p:spPr>
            <a:xfrm>
              <a:off x="228600" y="2270077"/>
              <a:ext cx="1600200" cy="396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ทรัพยากรการเงิน</a:t>
              </a:r>
              <a:endParaRPr lang="en-US" b="1" dirty="0">
                <a:solidFill>
                  <a:prstClr val="black"/>
                </a:solidFill>
                <a:latin typeface="TH SarabunPSK" pitchFamily="34" charset="-34"/>
                <a:cs typeface="TH SarabunPSK" pitchFamily="34" charset="-34"/>
              </a:endParaRPr>
            </a:p>
          </p:txBody>
        </p:sp>
        <p:sp>
          <p:nvSpPr>
            <p:cNvPr id="19" name="Rectangle 18"/>
            <p:cNvSpPr/>
            <p:nvPr/>
          </p:nvSpPr>
          <p:spPr>
            <a:xfrm>
              <a:off x="249073" y="2728415"/>
              <a:ext cx="1600200" cy="4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วัฒนธรรมองค์กร</a:t>
              </a:r>
              <a:endParaRPr lang="en-US" b="1" dirty="0">
                <a:solidFill>
                  <a:prstClr val="black"/>
                </a:solidFill>
                <a:latin typeface="TH SarabunPSK" pitchFamily="34" charset="-34"/>
                <a:cs typeface="TH SarabunPSK" pitchFamily="34" charset="-34"/>
              </a:endParaRPr>
            </a:p>
          </p:txBody>
        </p:sp>
        <p:sp>
          <p:nvSpPr>
            <p:cNvPr id="20" name="Rectangle 19"/>
            <p:cNvSpPr/>
            <p:nvPr/>
          </p:nvSpPr>
          <p:spPr>
            <a:xfrm>
              <a:off x="228601" y="3253852"/>
              <a:ext cx="1600200" cy="479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โครงสร้างองค์กร</a:t>
              </a:r>
              <a:endParaRPr lang="en-US" b="1" dirty="0">
                <a:solidFill>
                  <a:prstClr val="black"/>
                </a:solidFill>
                <a:latin typeface="TH SarabunPSK" pitchFamily="34" charset="-34"/>
                <a:cs typeface="TH SarabunPSK" pitchFamily="34" charset="-34"/>
              </a:endParaRPr>
            </a:p>
          </p:txBody>
        </p:sp>
        <p:sp>
          <p:nvSpPr>
            <p:cNvPr id="21" name="Rectangle 20"/>
            <p:cNvSpPr/>
            <p:nvPr/>
          </p:nvSpPr>
          <p:spPr>
            <a:xfrm>
              <a:off x="216090" y="3791801"/>
              <a:ext cx="1600200" cy="475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ความผูกพันต่อองค์กร</a:t>
              </a:r>
              <a:endParaRPr lang="en-US" b="1" dirty="0">
                <a:solidFill>
                  <a:prstClr val="black"/>
                </a:solidFill>
                <a:latin typeface="TH SarabunPSK" pitchFamily="34" charset="-34"/>
                <a:cs typeface="TH SarabunPSK" pitchFamily="34" charset="-34"/>
              </a:endParaRPr>
            </a:p>
          </p:txBody>
        </p:sp>
        <p:sp>
          <p:nvSpPr>
            <p:cNvPr id="22" name="Rectangle 21"/>
            <p:cNvSpPr/>
            <p:nvPr/>
          </p:nvSpPr>
          <p:spPr>
            <a:xfrm>
              <a:off x="228600" y="43274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การสนับสนุนของฝ่ายบริหาร</a:t>
              </a:r>
              <a:endParaRPr lang="en-US" b="1" dirty="0">
                <a:solidFill>
                  <a:prstClr val="black"/>
                </a:solidFill>
                <a:latin typeface="TH SarabunPSK" pitchFamily="34" charset="-34"/>
                <a:cs typeface="TH SarabunPSK" pitchFamily="34" charset="-34"/>
              </a:endParaRPr>
            </a:p>
          </p:txBody>
        </p:sp>
        <p:sp>
          <p:nvSpPr>
            <p:cNvPr id="23" name="Rectangle 22"/>
            <p:cNvSpPr/>
            <p:nvPr/>
          </p:nvSpPr>
          <p:spPr>
            <a:xfrm>
              <a:off x="249073" y="56990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ภาวะผู้นำของฝ่ายบริหาร</a:t>
              </a:r>
              <a:endParaRPr lang="en-US" b="1" dirty="0">
                <a:solidFill>
                  <a:prstClr val="black"/>
                </a:solidFill>
                <a:latin typeface="TH SarabunPSK" pitchFamily="34" charset="-34"/>
                <a:cs typeface="TH SarabunPSK" pitchFamily="34" charset="-34"/>
              </a:endParaRPr>
            </a:p>
          </p:txBody>
        </p:sp>
        <p:cxnSp>
          <p:nvCxnSpPr>
            <p:cNvPr id="25" name="Straight Arrow Connector 24"/>
            <p:cNvCxnSpPr>
              <a:stCxn id="5" idx="6"/>
              <a:endCxn id="9" idx="1"/>
            </p:cNvCxnSpPr>
            <p:nvPr/>
          </p:nvCxnSpPr>
          <p:spPr>
            <a:xfrm flipV="1">
              <a:off x="6705600" y="2168288"/>
              <a:ext cx="304800" cy="141311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10" idx="1"/>
            </p:cNvCxnSpPr>
            <p:nvPr/>
          </p:nvCxnSpPr>
          <p:spPr>
            <a:xfrm flipV="1">
              <a:off x="6705600" y="3120788"/>
              <a:ext cx="304800" cy="46061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6"/>
              <a:endCxn id="11" idx="1"/>
            </p:cNvCxnSpPr>
            <p:nvPr/>
          </p:nvCxnSpPr>
          <p:spPr>
            <a:xfrm>
              <a:off x="6705600" y="3581400"/>
              <a:ext cx="304800" cy="53681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12" idx="1"/>
            </p:cNvCxnSpPr>
            <p:nvPr/>
          </p:nvCxnSpPr>
          <p:spPr>
            <a:xfrm>
              <a:off x="6705600" y="3581400"/>
              <a:ext cx="304800" cy="1524000"/>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6"/>
              <a:endCxn id="5" idx="2"/>
            </p:cNvCxnSpPr>
            <p:nvPr/>
          </p:nvCxnSpPr>
          <p:spPr>
            <a:xfrm flipV="1">
              <a:off x="4038600" y="3581400"/>
              <a:ext cx="381000" cy="68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5" idx="2"/>
            </p:cNvCxnSpPr>
            <p:nvPr/>
          </p:nvCxnSpPr>
          <p:spPr>
            <a:xfrm flipV="1">
              <a:off x="3962400" y="3581400"/>
              <a:ext cx="457200" cy="14546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6"/>
              <a:endCxn id="5" idx="2"/>
            </p:cNvCxnSpPr>
            <p:nvPr/>
          </p:nvCxnSpPr>
          <p:spPr>
            <a:xfrm>
              <a:off x="4038600" y="2140424"/>
              <a:ext cx="381000" cy="14409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15" idx="3"/>
            </p:cNvCxnSpPr>
            <p:nvPr/>
          </p:nvCxnSpPr>
          <p:spPr>
            <a:xfrm flipH="1" flipV="1">
              <a:off x="1845861" y="984915"/>
              <a:ext cx="440139" cy="115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16" idx="3"/>
            </p:cNvCxnSpPr>
            <p:nvPr/>
          </p:nvCxnSpPr>
          <p:spPr>
            <a:xfrm flipH="1" flipV="1">
              <a:off x="1828800" y="1524001"/>
              <a:ext cx="457200" cy="616423"/>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2"/>
              <a:endCxn id="17" idx="3"/>
            </p:cNvCxnSpPr>
            <p:nvPr/>
          </p:nvCxnSpPr>
          <p:spPr>
            <a:xfrm flipH="1" flipV="1">
              <a:off x="1845861" y="2000819"/>
              <a:ext cx="440139" cy="13960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2"/>
              <a:endCxn id="18" idx="3"/>
            </p:cNvCxnSpPr>
            <p:nvPr/>
          </p:nvCxnSpPr>
          <p:spPr>
            <a:xfrm flipH="1">
              <a:off x="1828800" y="2140424"/>
              <a:ext cx="457200" cy="3281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2"/>
              <a:endCxn id="19" idx="3"/>
            </p:cNvCxnSpPr>
            <p:nvPr/>
          </p:nvCxnSpPr>
          <p:spPr>
            <a:xfrm flipH="1" flipV="1">
              <a:off x="1849273" y="2964408"/>
              <a:ext cx="436727" cy="62381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2"/>
              <a:endCxn id="20" idx="3"/>
            </p:cNvCxnSpPr>
            <p:nvPr/>
          </p:nvCxnSpPr>
          <p:spPr>
            <a:xfrm flipH="1" flipV="1">
              <a:off x="1828801" y="3493826"/>
              <a:ext cx="457199" cy="9439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2"/>
              <a:endCxn id="21" idx="3"/>
            </p:cNvCxnSpPr>
            <p:nvPr/>
          </p:nvCxnSpPr>
          <p:spPr>
            <a:xfrm flipH="1">
              <a:off x="1816290" y="3588224"/>
              <a:ext cx="469710" cy="44127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2"/>
              <a:endCxn id="22" idx="3"/>
            </p:cNvCxnSpPr>
            <p:nvPr/>
          </p:nvCxnSpPr>
          <p:spPr>
            <a:xfrm flipH="1" flipV="1">
              <a:off x="1828800" y="4640239"/>
              <a:ext cx="381000" cy="39578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2"/>
              <a:endCxn id="14" idx="3"/>
            </p:cNvCxnSpPr>
            <p:nvPr/>
          </p:nvCxnSpPr>
          <p:spPr>
            <a:xfrm flipH="1">
              <a:off x="1845861" y="5036024"/>
              <a:ext cx="363939" cy="2900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2"/>
              <a:endCxn id="23" idx="3"/>
            </p:cNvCxnSpPr>
            <p:nvPr/>
          </p:nvCxnSpPr>
          <p:spPr>
            <a:xfrm flipH="1">
              <a:off x="1849273" y="5036024"/>
              <a:ext cx="360527" cy="9758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4" name="สี่เหลี่ยมผืนผ้า 15"/>
          <p:cNvSpPr/>
          <p:nvPr/>
        </p:nvSpPr>
        <p:spPr>
          <a:xfrm>
            <a:off x="76200" y="6281734"/>
            <a:ext cx="1931213" cy="500066"/>
          </a:xfrm>
          <a:prstGeom prst="rect">
            <a:avLst/>
          </a:prstGeom>
          <a:solidFill>
            <a:srgbClr val="0070C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ตัวชี้วัดปัจจัย ฯ</a:t>
            </a:r>
          </a:p>
        </p:txBody>
      </p:sp>
      <p:sp>
        <p:nvSpPr>
          <p:cNvPr id="45" name="สี่เหลี่ยมผืนผ้า 15"/>
          <p:cNvSpPr/>
          <p:nvPr/>
        </p:nvSpPr>
        <p:spPr>
          <a:xfrm>
            <a:off x="2209800" y="6281734"/>
            <a:ext cx="1931213" cy="500066"/>
          </a:xfrm>
          <a:prstGeom prst="rect">
            <a:avLst/>
          </a:prstGeom>
          <a:solidFill>
            <a:srgbClr val="00B05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ปัจจัยความสำเร็จ</a:t>
            </a:r>
          </a:p>
        </p:txBody>
      </p:sp>
      <p:sp>
        <p:nvSpPr>
          <p:cNvPr id="46" name="สี่เหลี่ยมผืนผ้า 15"/>
          <p:cNvSpPr/>
          <p:nvPr/>
        </p:nvSpPr>
        <p:spPr>
          <a:xfrm>
            <a:off x="6908611" y="6281734"/>
            <a:ext cx="2082990" cy="500066"/>
          </a:xfrm>
          <a:prstGeom prst="rect">
            <a:avLst/>
          </a:prstGeom>
          <a:solidFill>
            <a:srgbClr val="FF000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ตัวชี้วัดความสำเร็จ</a:t>
            </a:r>
          </a:p>
        </p:txBody>
      </p:sp>
      <p:sp>
        <p:nvSpPr>
          <p:cNvPr id="2" name="Rectangle 1"/>
          <p:cNvSpPr/>
          <p:nvPr/>
        </p:nvSpPr>
        <p:spPr>
          <a:xfrm>
            <a:off x="2209800" y="152401"/>
            <a:ext cx="6705601" cy="914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latin typeface="TH SarabunPSK" pitchFamily="34" charset="-34"/>
                <a:cs typeface="TH SarabunPSK" pitchFamily="34" charset="-34"/>
              </a:rPr>
              <a:t>โมเดลปัจจัยเชิงสาเหตุของการบริหารจัดการทรัพยากรบุคคล</a:t>
            </a:r>
            <a:endParaRPr lang="en-US" sz="2800" b="1" dirty="0" smtClean="0">
              <a:latin typeface="TH SarabunPSK" pitchFamily="34" charset="-34"/>
              <a:cs typeface="TH SarabunPSK" pitchFamily="34" charset="-34"/>
            </a:endParaRPr>
          </a:p>
          <a:p>
            <a:pPr algn="ctr"/>
            <a:r>
              <a:rPr lang="th-TH" sz="2800" b="1" dirty="0" smtClean="0">
                <a:latin typeface="TH SarabunPSK" pitchFamily="34" charset="-34"/>
                <a:cs typeface="TH SarabunPSK" pitchFamily="34" charset="-34"/>
              </a:rPr>
              <a:t>และการปรับพฤติกรรมเพื่อการก้าวสู่ </a:t>
            </a:r>
            <a:r>
              <a:rPr lang="en-US" sz="2800" b="1" dirty="0" smtClean="0">
                <a:latin typeface="TH SarabunPSK" pitchFamily="34" charset="-34"/>
                <a:cs typeface="TH SarabunPSK" pitchFamily="34" charset="-34"/>
              </a:rPr>
              <a:t>NCAF</a:t>
            </a:r>
            <a:endParaRPr lang="en-US" sz="2800" b="1" dirty="0">
              <a:latin typeface="TH SarabunPSK" pitchFamily="34" charset="-34"/>
              <a:cs typeface="TH SarabunPSK" pitchFamily="34" charset="-34"/>
            </a:endParaRPr>
          </a:p>
        </p:txBody>
      </p:sp>
    </p:spTree>
    <p:extLst>
      <p:ext uri="{BB962C8B-B14F-4D97-AF65-F5344CB8AC3E}">
        <p14:creationId xmlns:p14="http://schemas.microsoft.com/office/powerpoint/2010/main" val="2544291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690" y="76200"/>
            <a:ext cx="900411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133600" y="1327246"/>
            <a:ext cx="1981200" cy="423535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08610" y="1158923"/>
            <a:ext cx="2082990" cy="493707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0457" y="304800"/>
            <a:ext cx="1764543" cy="579119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216090" y="457200"/>
            <a:ext cx="8699311" cy="5562600"/>
            <a:chOff x="216090" y="762000"/>
            <a:chExt cx="8699311" cy="5562600"/>
          </a:xfrm>
        </p:grpSpPr>
        <p:sp>
          <p:nvSpPr>
            <p:cNvPr id="5" name="Oval 4"/>
            <p:cNvSpPr/>
            <p:nvPr/>
          </p:nvSpPr>
          <p:spPr>
            <a:xfrm>
              <a:off x="4419600" y="3048000"/>
              <a:ext cx="2286000"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ความสำเร็จของ      การบริหารจัดการองค์กรและระบบงานเพื่อการก้าวสู่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6" name="Oval 5"/>
            <p:cNvSpPr/>
            <p:nvPr/>
          </p:nvSpPr>
          <p:spPr>
            <a:xfrm>
              <a:off x="2286000" y="17662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ปัจจัยความสำเร็จด้านทรัพยากร</a:t>
              </a:r>
              <a:endParaRPr lang="en-US" b="1" dirty="0">
                <a:solidFill>
                  <a:prstClr val="black"/>
                </a:solidFill>
                <a:latin typeface="TH SarabunPSK" pitchFamily="34" charset="-34"/>
                <a:cs typeface="TH SarabunPSK" pitchFamily="34" charset="-34"/>
              </a:endParaRPr>
            </a:p>
          </p:txBody>
        </p:sp>
        <p:sp>
          <p:nvSpPr>
            <p:cNvPr id="7" name="Oval 6"/>
            <p:cNvSpPr/>
            <p:nvPr/>
          </p:nvSpPr>
          <p:spPr>
            <a:xfrm>
              <a:off x="2286000" y="32140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ปัจจัยความสำเร็จด้านสภาพแวดล้อม</a:t>
              </a:r>
              <a:endParaRPr lang="en-US" b="1" dirty="0">
                <a:solidFill>
                  <a:prstClr val="black"/>
                </a:solidFill>
                <a:latin typeface="TH SarabunPSK" pitchFamily="34" charset="-34"/>
                <a:cs typeface="TH SarabunPSK" pitchFamily="34" charset="-34"/>
              </a:endParaRPr>
            </a:p>
          </p:txBody>
        </p:sp>
        <p:sp>
          <p:nvSpPr>
            <p:cNvPr id="8" name="Oval 7"/>
            <p:cNvSpPr/>
            <p:nvPr/>
          </p:nvSpPr>
          <p:spPr>
            <a:xfrm>
              <a:off x="2209800" y="45856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ปัจจัยความสำเร็จด้านการบริหารจัดการ</a:t>
              </a:r>
              <a:endParaRPr lang="en-US" b="1" dirty="0">
                <a:solidFill>
                  <a:prstClr val="black"/>
                </a:solidFill>
                <a:latin typeface="TH SarabunPSK" pitchFamily="34" charset="-34"/>
                <a:cs typeface="TH SarabunPSK" pitchFamily="34" charset="-34"/>
              </a:endParaRPr>
            </a:p>
          </p:txBody>
        </p:sp>
        <p:sp>
          <p:nvSpPr>
            <p:cNvPr id="9" name="Rectangle 8"/>
            <p:cNvSpPr/>
            <p:nvPr/>
          </p:nvSpPr>
          <p:spPr>
            <a:xfrm>
              <a:off x="7010400" y="1600200"/>
              <a:ext cx="1905001" cy="704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การบริหารจัดการหลักนิยมตามหลักการ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0" name="Rectangle 9"/>
            <p:cNvSpPr/>
            <p:nvPr/>
          </p:nvSpPr>
          <p:spPr>
            <a:xfrm>
              <a:off x="7010400" y="2362200"/>
              <a:ext cx="1879980" cy="921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การบริหารจัดการโครงสร้างองค์กร</a:t>
              </a:r>
            </a:p>
            <a:p>
              <a:pPr algn="ctr"/>
              <a:r>
                <a:rPr lang="th-TH" b="1" dirty="0" smtClean="0">
                  <a:solidFill>
                    <a:prstClr val="black"/>
                  </a:solidFill>
                  <a:latin typeface="TH SarabunPSK" pitchFamily="34" charset="-34"/>
                  <a:cs typeface="TH SarabunPSK" pitchFamily="34" charset="-34"/>
                </a:rPr>
                <a:t>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1" name="Rectangle 10"/>
            <p:cNvSpPr/>
            <p:nvPr/>
          </p:nvSpPr>
          <p:spPr>
            <a:xfrm>
              <a:off x="7010400" y="3352800"/>
              <a:ext cx="1879980" cy="907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        แนวคิดการปฏิบัติการ</a:t>
              </a:r>
            </a:p>
            <a:p>
              <a:pPr algn="ctr"/>
              <a:r>
                <a:rPr lang="th-TH" b="1" dirty="0" smtClean="0">
                  <a:solidFill>
                    <a:prstClr val="black"/>
                  </a:solidFill>
                  <a:latin typeface="TH SarabunPSK" pitchFamily="34" charset="-34"/>
                  <a:cs typeface="TH SarabunPSK" pitchFamily="34" charset="-34"/>
                </a:rPr>
                <a:t>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2" name="Rectangle 11"/>
            <p:cNvSpPr/>
            <p:nvPr/>
          </p:nvSpPr>
          <p:spPr>
            <a:xfrm>
              <a:off x="7010400" y="4343400"/>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การบริหารจัดการระเบียบปฏิบัติมาตรฐาน</a:t>
              </a:r>
            </a:p>
            <a:p>
              <a:pPr algn="ctr"/>
              <a:r>
                <a:rPr lang="th-TH" b="1" dirty="0" smtClean="0">
                  <a:solidFill>
                    <a:prstClr val="black"/>
                  </a:solidFill>
                  <a:latin typeface="TH SarabunPSK" pitchFamily="34" charset="-34"/>
                  <a:cs typeface="TH SarabunPSK" pitchFamily="34" charset="-34"/>
                </a:rPr>
                <a:t>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sp>
          <p:nvSpPr>
            <p:cNvPr id="14" name="Rectangle 13"/>
            <p:cNvSpPr/>
            <p:nvPr/>
          </p:nvSpPr>
          <p:spPr>
            <a:xfrm>
              <a:off x="245661" y="50132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เป้าหมายการพัฒนาเพื่อการก้าวสู่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15" name="Rectangle 14"/>
            <p:cNvSpPr/>
            <p:nvPr/>
          </p:nvSpPr>
          <p:spPr>
            <a:xfrm>
              <a:off x="245661" y="762000"/>
              <a:ext cx="1600200" cy="445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ทรัพยากรบุคคล</a:t>
              </a:r>
              <a:endParaRPr lang="en-US" b="1" dirty="0">
                <a:solidFill>
                  <a:prstClr val="black"/>
                </a:solidFill>
                <a:latin typeface="TH SarabunPSK" pitchFamily="34" charset="-34"/>
                <a:cs typeface="TH SarabunPSK" pitchFamily="34" charset="-34"/>
              </a:endParaRPr>
            </a:p>
          </p:txBody>
        </p:sp>
        <p:sp>
          <p:nvSpPr>
            <p:cNvPr id="16" name="Rectangle 15"/>
            <p:cNvSpPr/>
            <p:nvPr/>
          </p:nvSpPr>
          <p:spPr>
            <a:xfrm>
              <a:off x="228600" y="1295401"/>
              <a:ext cx="16002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ทรัพยากรความรู้</a:t>
              </a:r>
              <a:endParaRPr lang="en-US" b="1" dirty="0">
                <a:solidFill>
                  <a:prstClr val="black"/>
                </a:solidFill>
                <a:latin typeface="TH SarabunPSK" pitchFamily="34" charset="-34"/>
                <a:cs typeface="TH SarabunPSK" pitchFamily="34" charset="-34"/>
              </a:endParaRPr>
            </a:p>
          </p:txBody>
        </p:sp>
        <p:sp>
          <p:nvSpPr>
            <p:cNvPr id="17" name="Rectangle 16"/>
            <p:cNvSpPr/>
            <p:nvPr/>
          </p:nvSpPr>
          <p:spPr>
            <a:xfrm>
              <a:off x="245661" y="1791837"/>
              <a:ext cx="1600200" cy="41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 </a:t>
              </a:r>
              <a:r>
                <a:rPr lang="en-US" b="1" dirty="0" smtClean="0">
                  <a:solidFill>
                    <a:prstClr val="black"/>
                  </a:solidFill>
                  <a:latin typeface="TH SarabunPSK" pitchFamily="34" charset="-34"/>
                  <a:cs typeface="TH SarabunPSK" pitchFamily="34" charset="-34"/>
                </a:rPr>
                <a:t>ICT</a:t>
              </a:r>
              <a:endParaRPr lang="en-US" b="1" dirty="0">
                <a:solidFill>
                  <a:prstClr val="black"/>
                </a:solidFill>
                <a:latin typeface="TH SarabunPSK" pitchFamily="34" charset="-34"/>
                <a:cs typeface="TH SarabunPSK" pitchFamily="34" charset="-34"/>
              </a:endParaRPr>
            </a:p>
          </p:txBody>
        </p:sp>
        <p:sp>
          <p:nvSpPr>
            <p:cNvPr id="18" name="Rectangle 17"/>
            <p:cNvSpPr/>
            <p:nvPr/>
          </p:nvSpPr>
          <p:spPr>
            <a:xfrm>
              <a:off x="228600" y="2270077"/>
              <a:ext cx="1600200" cy="396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ทรัพยากรการเงิน</a:t>
              </a:r>
              <a:endParaRPr lang="en-US" b="1" dirty="0">
                <a:solidFill>
                  <a:prstClr val="black"/>
                </a:solidFill>
                <a:latin typeface="TH SarabunPSK" pitchFamily="34" charset="-34"/>
                <a:cs typeface="TH SarabunPSK" pitchFamily="34" charset="-34"/>
              </a:endParaRPr>
            </a:p>
          </p:txBody>
        </p:sp>
        <p:sp>
          <p:nvSpPr>
            <p:cNvPr id="19" name="Rectangle 18"/>
            <p:cNvSpPr/>
            <p:nvPr/>
          </p:nvSpPr>
          <p:spPr>
            <a:xfrm>
              <a:off x="249073" y="2728415"/>
              <a:ext cx="1600200" cy="4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วัฒนธรรมองค์กร</a:t>
              </a:r>
              <a:endParaRPr lang="en-US" b="1" dirty="0">
                <a:solidFill>
                  <a:prstClr val="black"/>
                </a:solidFill>
                <a:latin typeface="TH SarabunPSK" pitchFamily="34" charset="-34"/>
                <a:cs typeface="TH SarabunPSK" pitchFamily="34" charset="-34"/>
              </a:endParaRPr>
            </a:p>
          </p:txBody>
        </p:sp>
        <p:sp>
          <p:nvSpPr>
            <p:cNvPr id="20" name="Rectangle 19"/>
            <p:cNvSpPr/>
            <p:nvPr/>
          </p:nvSpPr>
          <p:spPr>
            <a:xfrm>
              <a:off x="228601" y="3253852"/>
              <a:ext cx="1600200" cy="479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โครงสร้างองค์กร</a:t>
              </a:r>
              <a:endParaRPr lang="en-US" b="1" dirty="0">
                <a:solidFill>
                  <a:prstClr val="black"/>
                </a:solidFill>
                <a:latin typeface="TH SarabunPSK" pitchFamily="34" charset="-34"/>
                <a:cs typeface="TH SarabunPSK" pitchFamily="34" charset="-34"/>
              </a:endParaRPr>
            </a:p>
          </p:txBody>
        </p:sp>
        <p:sp>
          <p:nvSpPr>
            <p:cNvPr id="21" name="Rectangle 20"/>
            <p:cNvSpPr/>
            <p:nvPr/>
          </p:nvSpPr>
          <p:spPr>
            <a:xfrm>
              <a:off x="216090" y="3791801"/>
              <a:ext cx="1600200" cy="475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ความผูกพันต่อองค์กร</a:t>
              </a:r>
              <a:endParaRPr lang="en-US" b="1" dirty="0">
                <a:solidFill>
                  <a:prstClr val="black"/>
                </a:solidFill>
                <a:latin typeface="TH SarabunPSK" pitchFamily="34" charset="-34"/>
                <a:cs typeface="TH SarabunPSK" pitchFamily="34" charset="-34"/>
              </a:endParaRPr>
            </a:p>
          </p:txBody>
        </p:sp>
        <p:sp>
          <p:nvSpPr>
            <p:cNvPr id="22" name="Rectangle 21"/>
            <p:cNvSpPr/>
            <p:nvPr/>
          </p:nvSpPr>
          <p:spPr>
            <a:xfrm>
              <a:off x="228600" y="43274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การสนับสนุนของฝ่ายบริหาร</a:t>
              </a:r>
              <a:endParaRPr lang="en-US" b="1" dirty="0">
                <a:solidFill>
                  <a:prstClr val="black"/>
                </a:solidFill>
                <a:latin typeface="TH SarabunPSK" pitchFamily="34" charset="-34"/>
                <a:cs typeface="TH SarabunPSK" pitchFamily="34" charset="-34"/>
              </a:endParaRPr>
            </a:p>
          </p:txBody>
        </p:sp>
        <p:sp>
          <p:nvSpPr>
            <p:cNvPr id="23" name="Rectangle 22"/>
            <p:cNvSpPr/>
            <p:nvPr/>
          </p:nvSpPr>
          <p:spPr>
            <a:xfrm>
              <a:off x="249073" y="56990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ภาวะผู้นำของฝ่ายบริหาร</a:t>
              </a:r>
              <a:endParaRPr lang="en-US" b="1" dirty="0">
                <a:solidFill>
                  <a:prstClr val="black"/>
                </a:solidFill>
                <a:latin typeface="TH SarabunPSK" pitchFamily="34" charset="-34"/>
                <a:cs typeface="TH SarabunPSK" pitchFamily="34" charset="-34"/>
              </a:endParaRPr>
            </a:p>
          </p:txBody>
        </p:sp>
        <p:cxnSp>
          <p:nvCxnSpPr>
            <p:cNvPr id="25" name="Straight Arrow Connector 24"/>
            <p:cNvCxnSpPr>
              <a:stCxn id="5" idx="6"/>
              <a:endCxn id="9" idx="1"/>
            </p:cNvCxnSpPr>
            <p:nvPr/>
          </p:nvCxnSpPr>
          <p:spPr>
            <a:xfrm flipV="1">
              <a:off x="6705600" y="1952341"/>
              <a:ext cx="304800" cy="185765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10" idx="1"/>
            </p:cNvCxnSpPr>
            <p:nvPr/>
          </p:nvCxnSpPr>
          <p:spPr>
            <a:xfrm flipV="1">
              <a:off x="6705600" y="2822812"/>
              <a:ext cx="304800" cy="98718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6"/>
              <a:endCxn id="11" idx="1"/>
            </p:cNvCxnSpPr>
            <p:nvPr/>
          </p:nvCxnSpPr>
          <p:spPr>
            <a:xfrm flipV="1">
              <a:off x="6705600" y="3806588"/>
              <a:ext cx="304800" cy="341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12" idx="1"/>
            </p:cNvCxnSpPr>
            <p:nvPr/>
          </p:nvCxnSpPr>
          <p:spPr>
            <a:xfrm>
              <a:off x="6705600" y="3810000"/>
              <a:ext cx="304800" cy="990600"/>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6"/>
              <a:endCxn id="5" idx="2"/>
            </p:cNvCxnSpPr>
            <p:nvPr/>
          </p:nvCxnSpPr>
          <p:spPr>
            <a:xfrm flipV="1">
              <a:off x="4038600" y="3810000"/>
              <a:ext cx="381000" cy="68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5" idx="2"/>
            </p:cNvCxnSpPr>
            <p:nvPr/>
          </p:nvCxnSpPr>
          <p:spPr>
            <a:xfrm flipV="1">
              <a:off x="3962400" y="3810000"/>
              <a:ext cx="457200" cy="13784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6"/>
              <a:endCxn id="5" idx="2"/>
            </p:cNvCxnSpPr>
            <p:nvPr/>
          </p:nvCxnSpPr>
          <p:spPr>
            <a:xfrm>
              <a:off x="4038600" y="2369024"/>
              <a:ext cx="381000" cy="14409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15" idx="3"/>
            </p:cNvCxnSpPr>
            <p:nvPr/>
          </p:nvCxnSpPr>
          <p:spPr>
            <a:xfrm flipH="1" flipV="1">
              <a:off x="1845861" y="984915"/>
              <a:ext cx="440139" cy="13841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16" idx="3"/>
            </p:cNvCxnSpPr>
            <p:nvPr/>
          </p:nvCxnSpPr>
          <p:spPr>
            <a:xfrm flipH="1" flipV="1">
              <a:off x="1828800" y="1524001"/>
              <a:ext cx="457200" cy="845023"/>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2"/>
              <a:endCxn id="17" idx="3"/>
            </p:cNvCxnSpPr>
            <p:nvPr/>
          </p:nvCxnSpPr>
          <p:spPr>
            <a:xfrm flipH="1" flipV="1">
              <a:off x="1845861" y="2000819"/>
              <a:ext cx="440139" cy="36820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2"/>
              <a:endCxn id="18" idx="3"/>
            </p:cNvCxnSpPr>
            <p:nvPr/>
          </p:nvCxnSpPr>
          <p:spPr>
            <a:xfrm flipH="1">
              <a:off x="1828800" y="2369024"/>
              <a:ext cx="457200" cy="995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2"/>
              <a:endCxn id="19" idx="3"/>
            </p:cNvCxnSpPr>
            <p:nvPr/>
          </p:nvCxnSpPr>
          <p:spPr>
            <a:xfrm flipH="1" flipV="1">
              <a:off x="1849273" y="2964408"/>
              <a:ext cx="436727" cy="85241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2"/>
              <a:endCxn id="20" idx="3"/>
            </p:cNvCxnSpPr>
            <p:nvPr/>
          </p:nvCxnSpPr>
          <p:spPr>
            <a:xfrm flipH="1" flipV="1">
              <a:off x="1828801" y="3493826"/>
              <a:ext cx="457199" cy="32299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2"/>
              <a:endCxn id="21" idx="3"/>
            </p:cNvCxnSpPr>
            <p:nvPr/>
          </p:nvCxnSpPr>
          <p:spPr>
            <a:xfrm flipH="1">
              <a:off x="1816290" y="3816824"/>
              <a:ext cx="469710" cy="21267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2"/>
              <a:endCxn id="22" idx="3"/>
            </p:cNvCxnSpPr>
            <p:nvPr/>
          </p:nvCxnSpPr>
          <p:spPr>
            <a:xfrm flipH="1" flipV="1">
              <a:off x="1828800" y="4640239"/>
              <a:ext cx="381000" cy="54818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2"/>
              <a:endCxn id="14" idx="3"/>
            </p:cNvCxnSpPr>
            <p:nvPr/>
          </p:nvCxnSpPr>
          <p:spPr>
            <a:xfrm flipH="1">
              <a:off x="1845861" y="5188424"/>
              <a:ext cx="363939" cy="1376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2"/>
              <a:endCxn id="23" idx="3"/>
            </p:cNvCxnSpPr>
            <p:nvPr/>
          </p:nvCxnSpPr>
          <p:spPr>
            <a:xfrm flipH="1">
              <a:off x="1849273" y="5188424"/>
              <a:ext cx="360527" cy="8234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4" name="สี่เหลี่ยมผืนผ้า 15"/>
          <p:cNvSpPr/>
          <p:nvPr/>
        </p:nvSpPr>
        <p:spPr>
          <a:xfrm>
            <a:off x="76200" y="6281734"/>
            <a:ext cx="1931213" cy="500066"/>
          </a:xfrm>
          <a:prstGeom prst="rect">
            <a:avLst/>
          </a:prstGeom>
          <a:solidFill>
            <a:srgbClr val="0070C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ตัวชี้วัดปัจจัย ฯ</a:t>
            </a:r>
          </a:p>
        </p:txBody>
      </p:sp>
      <p:sp>
        <p:nvSpPr>
          <p:cNvPr id="45" name="สี่เหลี่ยมผืนผ้า 15"/>
          <p:cNvSpPr/>
          <p:nvPr/>
        </p:nvSpPr>
        <p:spPr>
          <a:xfrm>
            <a:off x="2209800" y="6281734"/>
            <a:ext cx="1931213" cy="500066"/>
          </a:xfrm>
          <a:prstGeom prst="rect">
            <a:avLst/>
          </a:prstGeom>
          <a:solidFill>
            <a:srgbClr val="00B05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ปัจจัยความสำเร็จ</a:t>
            </a:r>
          </a:p>
        </p:txBody>
      </p:sp>
      <p:sp>
        <p:nvSpPr>
          <p:cNvPr id="46" name="สี่เหลี่ยมผืนผ้า 15"/>
          <p:cNvSpPr/>
          <p:nvPr/>
        </p:nvSpPr>
        <p:spPr>
          <a:xfrm>
            <a:off x="6908611" y="6281734"/>
            <a:ext cx="2082990" cy="500066"/>
          </a:xfrm>
          <a:prstGeom prst="rect">
            <a:avLst/>
          </a:prstGeom>
          <a:solidFill>
            <a:srgbClr val="FF000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ตัวชี้วัดความสำเร็จ</a:t>
            </a:r>
          </a:p>
        </p:txBody>
      </p:sp>
      <p:sp>
        <p:nvSpPr>
          <p:cNvPr id="2" name="Rectangle 1"/>
          <p:cNvSpPr/>
          <p:nvPr/>
        </p:nvSpPr>
        <p:spPr>
          <a:xfrm>
            <a:off x="2209800" y="152401"/>
            <a:ext cx="6705601" cy="914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latin typeface="TH SarabunPSK" pitchFamily="34" charset="-34"/>
                <a:cs typeface="TH SarabunPSK" pitchFamily="34" charset="-34"/>
              </a:rPr>
              <a:t>โมเดลปัจจัยเชิงสาเหตุของการบริหารจัดการองค์กรและระบบงานเพื่อการก้าวสู่ </a:t>
            </a:r>
            <a:r>
              <a:rPr lang="en-US" sz="2800" b="1" dirty="0" smtClean="0">
                <a:latin typeface="TH SarabunPSK" pitchFamily="34" charset="-34"/>
                <a:cs typeface="TH SarabunPSK" pitchFamily="34" charset="-34"/>
              </a:rPr>
              <a:t>NCAF</a:t>
            </a:r>
            <a:endParaRPr lang="en-US" sz="2800" b="1" dirty="0">
              <a:latin typeface="TH SarabunPSK" pitchFamily="34" charset="-34"/>
              <a:cs typeface="TH SarabunPSK" pitchFamily="34" charset="-34"/>
            </a:endParaRPr>
          </a:p>
        </p:txBody>
      </p:sp>
      <p:sp>
        <p:nvSpPr>
          <p:cNvPr id="48" name="Rectangle 47"/>
          <p:cNvSpPr/>
          <p:nvPr/>
        </p:nvSpPr>
        <p:spPr>
          <a:xfrm>
            <a:off x="7010400" y="5029200"/>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การบริหารจัดการระบบส่งกำลังบำรุงตามหลักการ </a:t>
            </a:r>
            <a:r>
              <a:rPr lang="en-US" b="1" dirty="0" smtClean="0">
                <a:solidFill>
                  <a:prstClr val="black"/>
                </a:solidFill>
                <a:latin typeface="TH SarabunPSK" pitchFamily="34" charset="-34"/>
                <a:cs typeface="TH SarabunPSK" pitchFamily="34" charset="-34"/>
              </a:rPr>
              <a:t>NCW</a:t>
            </a:r>
            <a:endParaRPr lang="en-US" b="1" dirty="0">
              <a:solidFill>
                <a:prstClr val="black"/>
              </a:solidFill>
              <a:latin typeface="TH SarabunPSK" pitchFamily="34" charset="-34"/>
              <a:cs typeface="TH SarabunPSK" pitchFamily="34" charset="-34"/>
            </a:endParaRPr>
          </a:p>
        </p:txBody>
      </p:sp>
      <p:cxnSp>
        <p:nvCxnSpPr>
          <p:cNvPr id="49" name="Straight Arrow Connector 48"/>
          <p:cNvCxnSpPr>
            <a:endCxn id="48" idx="1"/>
          </p:cNvCxnSpPr>
          <p:nvPr/>
        </p:nvCxnSpPr>
        <p:spPr>
          <a:xfrm>
            <a:off x="6705600" y="3512024"/>
            <a:ext cx="304800" cy="19743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56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57400"/>
            <a:ext cx="8610600" cy="4508504"/>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514" name="Rectangle 2"/>
          <p:cNvSpPr>
            <a:spLocks noGrp="1" noChangeArrowheads="1"/>
          </p:cNvSpPr>
          <p:nvPr>
            <p:ph type="title"/>
          </p:nvPr>
        </p:nvSpPr>
        <p:spPr>
          <a:xfrm>
            <a:off x="152400" y="990600"/>
            <a:ext cx="8839200" cy="5715000"/>
          </a:xfrm>
          <a:ln w="28575">
            <a:solidFill>
              <a:schemeClr val="tx1"/>
            </a:solidFill>
          </a:ln>
        </p:spPr>
        <p:txBody>
          <a:bodyPr anchor="t">
            <a:normAutofit/>
          </a:bodyPr>
          <a:lstStyle/>
          <a:p>
            <a:r>
              <a:rPr lang="th-TH" sz="2800" b="1" dirty="0" smtClean="0">
                <a:latin typeface="TH SarabunPSK" pitchFamily="34" charset="-34"/>
                <a:cs typeface="TH SarabunPSK" pitchFamily="34" charset="-34"/>
              </a:rPr>
              <a:t>แนวทางสู่ความสำเร็จของการก้าวสู่ </a:t>
            </a:r>
            <a:r>
              <a:rPr lang="en-US" sz="2800" b="1" dirty="0" smtClean="0">
                <a:latin typeface="TH SarabunPSK" pitchFamily="34" charset="-34"/>
                <a:cs typeface="TH SarabunPSK" pitchFamily="34" charset="-34"/>
              </a:rPr>
              <a:t>NCAF</a:t>
            </a:r>
            <a:r>
              <a:rPr lang="th-TH" sz="2800" b="1" dirty="0" smtClean="0">
                <a:latin typeface="TH SarabunPSK" pitchFamily="34" charset="-34"/>
                <a:cs typeface="TH SarabunPSK" pitchFamily="34" charset="-34"/>
              </a:rPr>
              <a:t> </a:t>
            </a:r>
            <a:r>
              <a:rPr lang="en-US" sz="2800" b="1" dirty="0" smtClean="0">
                <a:latin typeface="TH SarabunPSK" pitchFamily="34" charset="-34"/>
                <a:cs typeface="TH SarabunPSK" pitchFamily="34" charset="-34"/>
              </a:rPr>
              <a:t>: </a:t>
            </a:r>
            <a:r>
              <a:rPr lang="th-TH" sz="2800" b="1" dirty="0" smtClean="0">
                <a:latin typeface="TH SarabunPSK" pitchFamily="34" charset="-34"/>
                <a:cs typeface="TH SarabunPSK" pitchFamily="34" charset="-34"/>
              </a:rPr>
              <a:t>การบริหารจัดการเครือข่าย</a:t>
            </a:r>
            <a:br>
              <a:rPr lang="th-TH" sz="2800" b="1" dirty="0" smtClean="0">
                <a:latin typeface="TH SarabunPSK" pitchFamily="34" charset="-34"/>
                <a:cs typeface="TH SarabunPSK" pitchFamily="34" charset="-34"/>
              </a:rPr>
            </a:br>
            <a:r>
              <a:rPr lang="th-TH" sz="3200" b="1" dirty="0" smtClean="0">
                <a:latin typeface="TH SarabunPSK" pitchFamily="34" charset="-34"/>
                <a:cs typeface="TH SarabunPSK" pitchFamily="34" charset="-34"/>
              </a:rPr>
              <a:t>∆ ทรัพยากรบุคคลและการปรับพฤติกรรม</a:t>
            </a:r>
            <a:r>
              <a:rPr lang="th-TH" sz="2800" b="1" dirty="0" smtClean="0">
                <a:latin typeface="TH SarabunPSK" pitchFamily="34" charset="-34"/>
                <a:cs typeface="TH SarabunPSK" pitchFamily="34" charset="-34"/>
              </a:rPr>
              <a:t> </a:t>
            </a:r>
            <a:r>
              <a:rPr lang="th-TH" sz="3200" b="1" dirty="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องค์กรและระบบงาน</a:t>
            </a:r>
            <a:endParaRPr lang="th-TH" sz="2400" b="1" dirty="0">
              <a:latin typeface="TH SarabunPSK" pitchFamily="34" charset="-34"/>
              <a:cs typeface="TH SarabunPSK" pitchFamily="34" charset="-34"/>
            </a:endParaRPr>
          </a:p>
        </p:txBody>
      </p:sp>
      <p:sp>
        <p:nvSpPr>
          <p:cNvPr id="64567" name="Line 55"/>
          <p:cNvSpPr>
            <a:spLocks noChangeShapeType="1"/>
          </p:cNvSpPr>
          <p:nvPr/>
        </p:nvSpPr>
        <p:spPr bwMode="auto">
          <a:xfrm flipV="1">
            <a:off x="2895601" y="3276600"/>
            <a:ext cx="571500" cy="0"/>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64593" name="Rectangle 81"/>
          <p:cNvSpPr>
            <a:spLocks noChangeArrowheads="1"/>
          </p:cNvSpPr>
          <p:nvPr/>
        </p:nvSpPr>
        <p:spPr bwMode="auto">
          <a:xfrm>
            <a:off x="457200" y="2924306"/>
            <a:ext cx="2438400" cy="733294"/>
          </a:xfrm>
          <a:prstGeom prst="rect">
            <a:avLst/>
          </a:prstGeom>
          <a:solidFill>
            <a:srgbClr val="FFFFFF"/>
          </a:solidFill>
          <a:ln w="28575">
            <a:solidFill>
              <a:schemeClr val="tx1"/>
            </a:solidFill>
            <a:miter lim="800000"/>
            <a:headEnd/>
            <a:tailEnd/>
          </a:ln>
        </p:spPr>
        <p:txBody>
          <a:bodyPr/>
          <a:lstStyle/>
          <a:p>
            <a:pPr algn="ctr"/>
            <a:r>
              <a:rPr lang="th-TH" sz="2000" b="1" spc="-30" dirty="0" smtClean="0">
                <a:solidFill>
                  <a:prstClr val="black"/>
                </a:solidFill>
                <a:latin typeface="TH SarabunPSK" pitchFamily="34" charset="-34"/>
                <a:ea typeface="Arial Unicode MS" pitchFamily="34" charset="-128"/>
                <a:cs typeface="TH SarabunPSK" pitchFamily="34" charset="-34"/>
              </a:rPr>
              <a:t>ศึกษาแนวทางสู่ความสำเร็จ</a:t>
            </a:r>
          </a:p>
          <a:p>
            <a:pPr algn="ctr"/>
            <a:r>
              <a:rPr lang="th-TH" sz="2000" b="1" spc="-30" dirty="0" smtClean="0">
                <a:solidFill>
                  <a:prstClr val="black"/>
                </a:solidFill>
                <a:latin typeface="TH SarabunPSK" pitchFamily="34" charset="-34"/>
                <a:ea typeface="Arial Unicode MS" pitchFamily="34" charset="-128"/>
                <a:cs typeface="TH SarabunPSK" pitchFamily="34" charset="-34"/>
              </a:rPr>
              <a:t>ของการก้าวสู่ </a:t>
            </a:r>
            <a:r>
              <a:rPr lang="en-US" sz="2000" b="1" spc="-30" dirty="0" smtClean="0">
                <a:solidFill>
                  <a:prstClr val="black"/>
                </a:solidFill>
                <a:latin typeface="TH SarabunPSK" pitchFamily="34" charset="-34"/>
                <a:ea typeface="Arial Unicode MS" pitchFamily="34" charset="-128"/>
                <a:cs typeface="TH SarabunPSK" pitchFamily="34" charset="-34"/>
              </a:rPr>
              <a:t>NCAF</a:t>
            </a:r>
            <a:endParaRPr lang="th-TH" sz="2000" b="1" spc="-30" dirty="0">
              <a:solidFill>
                <a:prstClr val="black"/>
              </a:solidFill>
              <a:latin typeface="TH SarabunPSK" pitchFamily="34" charset="-34"/>
              <a:ea typeface="Arial Unicode MS" pitchFamily="34" charset="-128"/>
              <a:cs typeface="TH SarabunPSK" pitchFamily="34" charset="-34"/>
            </a:endParaRPr>
          </a:p>
        </p:txBody>
      </p:sp>
      <p:sp>
        <p:nvSpPr>
          <p:cNvPr id="64595" name="Rectangle 83"/>
          <p:cNvSpPr>
            <a:spLocks noChangeArrowheads="1"/>
          </p:cNvSpPr>
          <p:nvPr/>
        </p:nvSpPr>
        <p:spPr bwMode="auto">
          <a:xfrm>
            <a:off x="457200" y="3657600"/>
            <a:ext cx="2438401" cy="1222157"/>
          </a:xfrm>
          <a:prstGeom prst="rect">
            <a:avLst/>
          </a:prstGeom>
          <a:solidFill>
            <a:srgbClr val="FFFFFF"/>
          </a:solidFill>
          <a:ln w="28575">
            <a:solidFill>
              <a:schemeClr val="tx1"/>
            </a:solidFill>
            <a:miter lim="800000"/>
            <a:headEnd/>
            <a:tailEnd/>
          </a:ln>
        </p:spPr>
        <p:txBody>
          <a:bodyPr/>
          <a:lstStyle/>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ตัวชี้วัดความสำเร็จ</a:t>
            </a:r>
          </a:p>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ปัจจัยความสำเร็จ</a:t>
            </a:r>
          </a:p>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การพัฒนาปัจจัยความสำเร็จ</a:t>
            </a:r>
            <a:endParaRPr lang="th-TH" sz="2000" b="1" dirty="0">
              <a:solidFill>
                <a:prstClr val="black"/>
              </a:solidFill>
              <a:latin typeface="TH SarabunPSK" pitchFamily="34" charset="-34"/>
              <a:ea typeface="Arial Unicode MS" pitchFamily="34" charset="-128"/>
              <a:cs typeface="TH SarabunPSK" pitchFamily="34" charset="-34"/>
            </a:endParaRPr>
          </a:p>
        </p:txBody>
      </p:sp>
      <p:sp>
        <p:nvSpPr>
          <p:cNvPr id="66" name="Text Box 134"/>
          <p:cNvSpPr txBox="1">
            <a:spLocks noChangeArrowheads="1"/>
          </p:cNvSpPr>
          <p:nvPr/>
        </p:nvSpPr>
        <p:spPr bwMode="auto">
          <a:xfrm>
            <a:off x="3939085" y="2209800"/>
            <a:ext cx="1318715" cy="461665"/>
          </a:xfrm>
          <a:prstGeom prst="rect">
            <a:avLst/>
          </a:prstGeom>
          <a:noFill/>
          <a:ln w="28575">
            <a:solidFill>
              <a:schemeClr val="tx1"/>
            </a:solidFill>
            <a:miter lim="800000"/>
            <a:headEnd/>
            <a:tailEnd/>
          </a:ln>
          <a:effectLst/>
        </p:spPr>
        <p:txBody>
          <a:bodyPr wrap="square">
            <a:spAutoFit/>
          </a:bodyPr>
          <a:lstStyle/>
          <a:p>
            <a:pPr algn="ctr"/>
            <a:r>
              <a:rPr lang="th-TH" sz="2400" b="1" dirty="0" smtClean="0">
                <a:solidFill>
                  <a:prstClr val="black"/>
                </a:solidFill>
                <a:latin typeface="TH SarabunPSK" pitchFamily="34" charset="-34"/>
                <a:ea typeface="Arial Unicode MS" pitchFamily="34" charset="-128"/>
                <a:cs typeface="TH SarabunPSK" pitchFamily="34" charset="-34"/>
              </a:rPr>
              <a:t>การสัมมนา</a:t>
            </a:r>
          </a:p>
        </p:txBody>
      </p:sp>
      <p:sp>
        <p:nvSpPr>
          <p:cNvPr id="67" name="Text Box 134"/>
          <p:cNvSpPr txBox="1">
            <a:spLocks noChangeArrowheads="1"/>
          </p:cNvSpPr>
          <p:nvPr/>
        </p:nvSpPr>
        <p:spPr bwMode="auto">
          <a:xfrm>
            <a:off x="838200" y="5105400"/>
            <a:ext cx="1676400" cy="461665"/>
          </a:xfrm>
          <a:prstGeom prst="rect">
            <a:avLst/>
          </a:prstGeom>
          <a:noFill/>
          <a:ln w="28575">
            <a:solidFill>
              <a:schemeClr val="tx1"/>
            </a:solidFill>
            <a:miter lim="800000"/>
            <a:headEnd/>
            <a:tailEnd/>
          </a:ln>
          <a:effectLst/>
        </p:spPr>
        <p:txBody>
          <a:bodyPr wrap="square">
            <a:spAutoFit/>
          </a:bodyPr>
          <a:lstStyle/>
          <a:p>
            <a:pPr algn="ctr"/>
            <a:r>
              <a:rPr lang="th-TH" sz="2400" b="1" dirty="0" smtClean="0">
                <a:solidFill>
                  <a:prstClr val="black"/>
                </a:solidFill>
                <a:latin typeface="TH SarabunPSK" pitchFamily="34" charset="-34"/>
                <a:ea typeface="Arial Unicode MS" pitchFamily="34" charset="-128"/>
                <a:cs typeface="TH SarabunPSK" pitchFamily="34" charset="-34"/>
              </a:rPr>
              <a:t>การสนทนากลุ่ม</a:t>
            </a:r>
            <a:endParaRPr lang="en-US" sz="2400" b="1" dirty="0" smtClean="0">
              <a:solidFill>
                <a:prstClr val="black"/>
              </a:solidFill>
              <a:latin typeface="TH SarabunPSK" pitchFamily="34" charset="-34"/>
              <a:ea typeface="Arial Unicode MS" pitchFamily="34" charset="-128"/>
              <a:cs typeface="TH SarabunPSK" pitchFamily="34" charset="-34"/>
            </a:endParaRPr>
          </a:p>
        </p:txBody>
      </p:sp>
      <p:sp>
        <p:nvSpPr>
          <p:cNvPr id="68" name="Text Box 134"/>
          <p:cNvSpPr txBox="1">
            <a:spLocks noChangeArrowheads="1"/>
          </p:cNvSpPr>
          <p:nvPr/>
        </p:nvSpPr>
        <p:spPr bwMode="auto">
          <a:xfrm>
            <a:off x="838200" y="2209800"/>
            <a:ext cx="1676400" cy="461665"/>
          </a:xfrm>
          <a:prstGeom prst="rect">
            <a:avLst/>
          </a:prstGeom>
          <a:noFill/>
          <a:ln w="28575">
            <a:solidFill>
              <a:schemeClr val="tx1"/>
            </a:solidFill>
            <a:miter lim="800000"/>
            <a:headEnd/>
            <a:tailEnd/>
          </a:ln>
          <a:effectLst/>
        </p:spPr>
        <p:txBody>
          <a:bodyPr wrap="square">
            <a:spAutoFit/>
          </a:bodyPr>
          <a:lstStyle/>
          <a:p>
            <a:pPr algn="ctr"/>
            <a:r>
              <a:rPr lang="th-TH" sz="2400" b="1" dirty="0" smtClean="0">
                <a:solidFill>
                  <a:prstClr val="black"/>
                </a:solidFill>
                <a:latin typeface="TH SarabunPSK" pitchFamily="34" charset="-34"/>
                <a:ea typeface="Arial Unicode MS" pitchFamily="34" charset="-128"/>
                <a:cs typeface="TH SarabunPSK" pitchFamily="34" charset="-34"/>
              </a:rPr>
              <a:t>การศึกษาดูงาน</a:t>
            </a:r>
          </a:p>
        </p:txBody>
      </p:sp>
      <p:sp>
        <p:nvSpPr>
          <p:cNvPr id="10" name="Line 55"/>
          <p:cNvSpPr>
            <a:spLocks noChangeShapeType="1"/>
          </p:cNvSpPr>
          <p:nvPr/>
        </p:nvSpPr>
        <p:spPr bwMode="auto">
          <a:xfrm flipV="1">
            <a:off x="1752600" y="4876799"/>
            <a:ext cx="0" cy="244431"/>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11" name="Rectangle 81"/>
          <p:cNvSpPr>
            <a:spLocks noChangeArrowheads="1"/>
          </p:cNvSpPr>
          <p:nvPr/>
        </p:nvSpPr>
        <p:spPr bwMode="auto">
          <a:xfrm>
            <a:off x="3467101" y="2924306"/>
            <a:ext cx="2324099" cy="733294"/>
          </a:xfrm>
          <a:prstGeom prst="rect">
            <a:avLst/>
          </a:prstGeom>
          <a:solidFill>
            <a:srgbClr val="FFFFFF"/>
          </a:solidFill>
          <a:ln w="28575">
            <a:solidFill>
              <a:schemeClr val="tx1"/>
            </a:solidFill>
            <a:miter lim="800000"/>
            <a:headEnd/>
            <a:tailEnd/>
          </a:ln>
        </p:spPr>
        <p:txBody>
          <a:bodyPr/>
          <a:lstStyle/>
          <a:p>
            <a:pPr algn="ctr"/>
            <a:r>
              <a:rPr lang="th-TH" sz="2000" b="1" spc="-30" dirty="0" smtClean="0">
                <a:solidFill>
                  <a:prstClr val="black"/>
                </a:solidFill>
                <a:latin typeface="TH SarabunPSK" pitchFamily="34" charset="-34"/>
                <a:ea typeface="Arial Unicode MS" pitchFamily="34" charset="-128"/>
                <a:cs typeface="TH SarabunPSK" pitchFamily="34" charset="-34"/>
              </a:rPr>
              <a:t>สังเคราะห์แนวทางสู่ความสำเร็จของการก้าวสู่ </a:t>
            </a:r>
            <a:r>
              <a:rPr lang="en-US" sz="2000" b="1" spc="-30" dirty="0" smtClean="0">
                <a:solidFill>
                  <a:prstClr val="black"/>
                </a:solidFill>
                <a:latin typeface="TH SarabunPSK" pitchFamily="34" charset="-34"/>
                <a:ea typeface="Arial Unicode MS" pitchFamily="34" charset="-128"/>
                <a:cs typeface="TH SarabunPSK" pitchFamily="34" charset="-34"/>
              </a:rPr>
              <a:t>NCAF</a:t>
            </a:r>
            <a:endParaRPr lang="th-TH" sz="2000" b="1" spc="-30" dirty="0">
              <a:solidFill>
                <a:prstClr val="black"/>
              </a:solidFill>
              <a:latin typeface="TH SarabunPSK" pitchFamily="34" charset="-34"/>
              <a:ea typeface="Arial Unicode MS" pitchFamily="34" charset="-128"/>
              <a:cs typeface="TH SarabunPSK" pitchFamily="34" charset="-34"/>
            </a:endParaRPr>
          </a:p>
        </p:txBody>
      </p:sp>
      <p:sp>
        <p:nvSpPr>
          <p:cNvPr id="12" name="Rectangle 83"/>
          <p:cNvSpPr>
            <a:spLocks noChangeArrowheads="1"/>
          </p:cNvSpPr>
          <p:nvPr/>
        </p:nvSpPr>
        <p:spPr bwMode="auto">
          <a:xfrm>
            <a:off x="3467101" y="3657600"/>
            <a:ext cx="2324099" cy="1222157"/>
          </a:xfrm>
          <a:prstGeom prst="rect">
            <a:avLst/>
          </a:prstGeom>
          <a:solidFill>
            <a:srgbClr val="FFFFFF"/>
          </a:solidFill>
          <a:ln w="28575">
            <a:solidFill>
              <a:schemeClr val="tx1"/>
            </a:solidFill>
            <a:miter lim="800000"/>
            <a:headEnd/>
            <a:tailEnd/>
          </a:ln>
        </p:spPr>
        <p:txBody>
          <a:bodyPr/>
          <a:lstStyle/>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ตัวชี้วัดความสำเร็จ</a:t>
            </a:r>
          </a:p>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ปัจจัยความสำเร็จ</a:t>
            </a:r>
          </a:p>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การพัฒนาปัจจัยความสำเร็จ</a:t>
            </a:r>
            <a:endParaRPr lang="th-TH" sz="2000" b="1" dirty="0">
              <a:solidFill>
                <a:prstClr val="black"/>
              </a:solidFill>
              <a:latin typeface="TH SarabunPSK" pitchFamily="34" charset="-34"/>
              <a:ea typeface="Arial Unicode MS" pitchFamily="34" charset="-128"/>
              <a:cs typeface="TH SarabunPSK" pitchFamily="34" charset="-34"/>
            </a:endParaRPr>
          </a:p>
        </p:txBody>
      </p:sp>
      <p:sp>
        <p:nvSpPr>
          <p:cNvPr id="13" name="Line 55"/>
          <p:cNvSpPr>
            <a:spLocks noChangeShapeType="1"/>
          </p:cNvSpPr>
          <p:nvPr/>
        </p:nvSpPr>
        <p:spPr bwMode="auto">
          <a:xfrm>
            <a:off x="4648200" y="2667000"/>
            <a:ext cx="0" cy="257306"/>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14" name="Rectangle 81"/>
          <p:cNvSpPr>
            <a:spLocks noChangeArrowheads="1"/>
          </p:cNvSpPr>
          <p:nvPr/>
        </p:nvSpPr>
        <p:spPr bwMode="auto">
          <a:xfrm>
            <a:off x="6324600" y="2924306"/>
            <a:ext cx="2438400" cy="733294"/>
          </a:xfrm>
          <a:prstGeom prst="rect">
            <a:avLst/>
          </a:prstGeom>
          <a:solidFill>
            <a:srgbClr val="FFFFFF"/>
          </a:solidFill>
          <a:ln w="28575">
            <a:solidFill>
              <a:schemeClr val="tx1"/>
            </a:solidFill>
            <a:miter lim="800000"/>
            <a:headEnd/>
            <a:tailEnd/>
          </a:ln>
        </p:spPr>
        <p:txBody>
          <a:bodyPr/>
          <a:lstStyle/>
          <a:p>
            <a:pPr algn="ctr"/>
            <a:r>
              <a:rPr lang="th-TH" sz="2000" b="1" spc="-30" dirty="0" smtClean="0">
                <a:solidFill>
                  <a:prstClr val="black"/>
                </a:solidFill>
                <a:latin typeface="TH SarabunPSK" pitchFamily="34" charset="-34"/>
                <a:ea typeface="Arial Unicode MS" pitchFamily="34" charset="-128"/>
                <a:cs typeface="TH SarabunPSK" pitchFamily="34" charset="-34"/>
              </a:rPr>
              <a:t>ตรวจสอบแนวทางสู่ความสำเร็จของการก้าวสู่ </a:t>
            </a:r>
            <a:r>
              <a:rPr lang="en-US" sz="2000" b="1" spc="-30" dirty="0" smtClean="0">
                <a:solidFill>
                  <a:prstClr val="black"/>
                </a:solidFill>
                <a:latin typeface="TH SarabunPSK" pitchFamily="34" charset="-34"/>
                <a:ea typeface="Arial Unicode MS" pitchFamily="34" charset="-128"/>
                <a:cs typeface="TH SarabunPSK" pitchFamily="34" charset="-34"/>
              </a:rPr>
              <a:t>NCAF   </a:t>
            </a:r>
            <a:endParaRPr lang="th-TH" sz="2000" b="1" spc="-30" dirty="0">
              <a:solidFill>
                <a:prstClr val="black"/>
              </a:solidFill>
              <a:latin typeface="TH SarabunPSK" pitchFamily="34" charset="-34"/>
              <a:ea typeface="Arial Unicode MS" pitchFamily="34" charset="-128"/>
              <a:cs typeface="TH SarabunPSK" pitchFamily="34" charset="-34"/>
            </a:endParaRPr>
          </a:p>
        </p:txBody>
      </p:sp>
      <p:sp>
        <p:nvSpPr>
          <p:cNvPr id="15" name="Rectangle 83"/>
          <p:cNvSpPr>
            <a:spLocks noChangeArrowheads="1"/>
          </p:cNvSpPr>
          <p:nvPr/>
        </p:nvSpPr>
        <p:spPr bwMode="auto">
          <a:xfrm>
            <a:off x="6324600" y="3657600"/>
            <a:ext cx="2438400" cy="1222157"/>
          </a:xfrm>
          <a:prstGeom prst="rect">
            <a:avLst/>
          </a:prstGeom>
          <a:solidFill>
            <a:srgbClr val="FFFFFF"/>
          </a:solidFill>
          <a:ln w="28575">
            <a:solidFill>
              <a:schemeClr val="tx1"/>
            </a:solidFill>
            <a:miter lim="800000"/>
            <a:headEnd/>
            <a:tailEnd/>
          </a:ln>
        </p:spPr>
        <p:txBody>
          <a:bodyPr/>
          <a:lstStyle/>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ตัวชี้วัดความสำเร็จ</a:t>
            </a:r>
          </a:p>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ปัจจัยความสำเร็จ</a:t>
            </a:r>
          </a:p>
          <a:p>
            <a:pPr marL="91440" indent="-182880">
              <a:buFont typeface="Arial" pitchFamily="34" charset="0"/>
              <a:buChar char="•"/>
            </a:pPr>
            <a:r>
              <a:rPr lang="th-TH" sz="2000" b="1" dirty="0" smtClean="0">
                <a:solidFill>
                  <a:prstClr val="black"/>
                </a:solidFill>
                <a:latin typeface="TH SarabunPSK" pitchFamily="34" charset="-34"/>
                <a:ea typeface="Arial Unicode MS" pitchFamily="34" charset="-128"/>
                <a:cs typeface="TH SarabunPSK" pitchFamily="34" charset="-34"/>
              </a:rPr>
              <a:t>การพัฒนาปัจจัยความสำเร็จ</a:t>
            </a:r>
            <a:endParaRPr lang="th-TH" sz="2000" b="1" dirty="0">
              <a:solidFill>
                <a:prstClr val="black"/>
              </a:solidFill>
              <a:latin typeface="TH SarabunPSK" pitchFamily="34" charset="-34"/>
              <a:ea typeface="Arial Unicode MS" pitchFamily="34" charset="-128"/>
              <a:cs typeface="TH SarabunPSK" pitchFamily="34" charset="-34"/>
            </a:endParaRPr>
          </a:p>
        </p:txBody>
      </p:sp>
      <p:sp>
        <p:nvSpPr>
          <p:cNvPr id="16" name="Text Box 134"/>
          <p:cNvSpPr txBox="1">
            <a:spLocks noChangeArrowheads="1"/>
          </p:cNvSpPr>
          <p:nvPr/>
        </p:nvSpPr>
        <p:spPr bwMode="auto">
          <a:xfrm>
            <a:off x="6819899" y="2209800"/>
            <a:ext cx="1409701" cy="461665"/>
          </a:xfrm>
          <a:prstGeom prst="rect">
            <a:avLst/>
          </a:prstGeom>
          <a:noFill/>
          <a:ln w="28575">
            <a:solidFill>
              <a:schemeClr val="tx1"/>
            </a:solidFill>
            <a:miter lim="800000"/>
            <a:headEnd/>
            <a:tailEnd/>
          </a:ln>
          <a:effectLst/>
        </p:spPr>
        <p:txBody>
          <a:bodyPr wrap="square">
            <a:spAutoFit/>
          </a:bodyPr>
          <a:lstStyle/>
          <a:p>
            <a:pPr algn="ctr"/>
            <a:r>
              <a:rPr lang="th-TH" sz="2400" b="1" dirty="0" smtClean="0">
                <a:solidFill>
                  <a:prstClr val="black"/>
                </a:solidFill>
                <a:latin typeface="TH SarabunPSK" pitchFamily="34" charset="-34"/>
                <a:ea typeface="Arial Unicode MS" pitchFamily="34" charset="-128"/>
                <a:cs typeface="TH SarabunPSK" pitchFamily="34" charset="-34"/>
              </a:rPr>
              <a:t>การสัมมนา</a:t>
            </a:r>
          </a:p>
        </p:txBody>
      </p:sp>
      <p:sp>
        <p:nvSpPr>
          <p:cNvPr id="17" name="Line 55"/>
          <p:cNvSpPr>
            <a:spLocks noChangeShapeType="1"/>
          </p:cNvSpPr>
          <p:nvPr/>
        </p:nvSpPr>
        <p:spPr bwMode="auto">
          <a:xfrm>
            <a:off x="7543800" y="2667000"/>
            <a:ext cx="0" cy="257306"/>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18" name="Line 55"/>
          <p:cNvSpPr>
            <a:spLocks noChangeShapeType="1"/>
          </p:cNvSpPr>
          <p:nvPr/>
        </p:nvSpPr>
        <p:spPr bwMode="auto">
          <a:xfrm flipV="1">
            <a:off x="5791200" y="3276600"/>
            <a:ext cx="533400" cy="0"/>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23" name="Rounded Rectangle 22"/>
          <p:cNvSpPr/>
          <p:nvPr/>
        </p:nvSpPr>
        <p:spPr>
          <a:xfrm>
            <a:off x="152400" y="76200"/>
            <a:ext cx="8763000" cy="838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th-TH" sz="2800" b="1" dirty="0" smtClean="0">
                <a:solidFill>
                  <a:prstClr val="black"/>
                </a:solidFill>
                <a:latin typeface="TH SarabunPSK" pitchFamily="34" charset="-34"/>
                <a:cs typeface="TH SarabunPSK" pitchFamily="34" charset="-34"/>
              </a:rPr>
              <a:t>กรอบการดำเนินการสร้างองค์ความรู้ในการขับเคลื่อนยุทธศาสตร์เพื่อ</a:t>
            </a:r>
            <a:r>
              <a:rPr lang="th-TH" sz="2800" b="1" dirty="0">
                <a:solidFill>
                  <a:prstClr val="black"/>
                </a:solidFill>
                <a:latin typeface="TH SarabunPSK" pitchFamily="34" charset="-34"/>
                <a:cs typeface="TH SarabunPSK" pitchFamily="34" charset="-34"/>
              </a:rPr>
              <a:t>การก้าวสู่ </a:t>
            </a:r>
            <a:r>
              <a:rPr lang="en-US" sz="2800" b="1" dirty="0">
                <a:solidFill>
                  <a:prstClr val="black"/>
                </a:solidFill>
                <a:latin typeface="TH SarabunPSK" pitchFamily="34" charset="-34"/>
                <a:cs typeface="TH SarabunPSK" pitchFamily="34" charset="-34"/>
              </a:rPr>
              <a:t>NCAF</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27" name="Line 55"/>
          <p:cNvSpPr>
            <a:spLocks noChangeShapeType="1"/>
          </p:cNvSpPr>
          <p:nvPr/>
        </p:nvSpPr>
        <p:spPr bwMode="auto">
          <a:xfrm>
            <a:off x="7086600" y="4876799"/>
            <a:ext cx="0" cy="244431"/>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28" name="Rectangle 81"/>
          <p:cNvSpPr>
            <a:spLocks noChangeArrowheads="1"/>
          </p:cNvSpPr>
          <p:nvPr/>
        </p:nvSpPr>
        <p:spPr bwMode="auto">
          <a:xfrm>
            <a:off x="3200401" y="5105400"/>
            <a:ext cx="5029199" cy="457200"/>
          </a:xfrm>
          <a:prstGeom prst="rect">
            <a:avLst/>
          </a:prstGeom>
          <a:solidFill>
            <a:srgbClr val="FFFFFF"/>
          </a:solidFill>
          <a:ln w="28575">
            <a:solidFill>
              <a:schemeClr val="tx1"/>
            </a:solidFill>
            <a:miter lim="800000"/>
            <a:headEnd/>
            <a:tailEnd/>
          </a:ln>
        </p:spPr>
        <p:txBody>
          <a:bodyPr/>
          <a:lstStyle/>
          <a:p>
            <a:pPr algn="ctr"/>
            <a:r>
              <a:rPr lang="th-TH" sz="2400" b="1" spc="-30" dirty="0" smtClean="0">
                <a:solidFill>
                  <a:prstClr val="black"/>
                </a:solidFill>
                <a:latin typeface="TH SarabunPSK" pitchFamily="34" charset="-34"/>
                <a:ea typeface="Arial Unicode MS" pitchFamily="34" charset="-128"/>
                <a:cs typeface="TH SarabunPSK" pitchFamily="34" charset="-34"/>
              </a:rPr>
              <a:t>กำหนดข้อเสนอแนะเพื่อการขับเคลื่อนยุทธศาสตร์ ทอ.</a:t>
            </a:r>
            <a:r>
              <a:rPr lang="en-US" sz="2400" b="1" spc="-30" dirty="0" smtClean="0">
                <a:solidFill>
                  <a:prstClr val="black"/>
                </a:solidFill>
                <a:latin typeface="TH SarabunPSK" pitchFamily="34" charset="-34"/>
                <a:ea typeface="Arial Unicode MS" pitchFamily="34" charset="-128"/>
                <a:cs typeface="TH SarabunPSK" pitchFamily="34" charset="-34"/>
              </a:rPr>
              <a:t>   </a:t>
            </a:r>
            <a:endParaRPr lang="th-TH" sz="2400" b="1" spc="-30" dirty="0">
              <a:solidFill>
                <a:prstClr val="black"/>
              </a:solidFill>
              <a:latin typeface="TH SarabunPSK" pitchFamily="34" charset="-34"/>
              <a:ea typeface="Arial Unicode MS" pitchFamily="34" charset="-128"/>
              <a:cs typeface="TH SarabunPSK" pitchFamily="34" charset="-34"/>
            </a:endParaRPr>
          </a:p>
        </p:txBody>
      </p:sp>
      <p:sp>
        <p:nvSpPr>
          <p:cNvPr id="29" name="Rectangle 83"/>
          <p:cNvSpPr>
            <a:spLocks noChangeArrowheads="1"/>
          </p:cNvSpPr>
          <p:nvPr/>
        </p:nvSpPr>
        <p:spPr bwMode="auto">
          <a:xfrm>
            <a:off x="3200401" y="5562600"/>
            <a:ext cx="5029200" cy="838200"/>
          </a:xfrm>
          <a:prstGeom prst="rect">
            <a:avLst/>
          </a:prstGeom>
          <a:solidFill>
            <a:srgbClr val="FFFFFF"/>
          </a:solidFill>
          <a:ln w="28575">
            <a:solidFill>
              <a:schemeClr val="tx1"/>
            </a:solidFill>
            <a:miter lim="800000"/>
            <a:headEnd/>
            <a:tailEnd/>
          </a:ln>
        </p:spPr>
        <p:txBody>
          <a:bodyPr/>
          <a:lstStyle/>
          <a:p>
            <a:pPr marL="91440" indent="-182880">
              <a:buFont typeface="Arial" pitchFamily="34" charset="0"/>
              <a:buChar char="•"/>
            </a:pPr>
            <a:r>
              <a:rPr lang="th-TH" sz="2400" b="1" dirty="0" smtClean="0">
                <a:solidFill>
                  <a:prstClr val="black"/>
                </a:solidFill>
                <a:latin typeface="TH SarabunPSK" pitchFamily="34" charset="-34"/>
                <a:ea typeface="Arial Unicode MS" pitchFamily="34" charset="-128"/>
                <a:cs typeface="TH SarabunPSK" pitchFamily="34" charset="-34"/>
              </a:rPr>
              <a:t>วิเคราะห์เปรียบเทียบข้อค้นพบกับแผนแม่บท ทอ.</a:t>
            </a:r>
            <a:r>
              <a:rPr lang="en-US" sz="2400" b="1" dirty="0" smtClean="0">
                <a:solidFill>
                  <a:prstClr val="black"/>
                </a:solidFill>
                <a:latin typeface="TH SarabunPSK" pitchFamily="34" charset="-34"/>
                <a:ea typeface="Arial Unicode MS" pitchFamily="34" charset="-128"/>
                <a:cs typeface="TH SarabunPSK" pitchFamily="34" charset="-34"/>
              </a:rPr>
              <a:t>57-60</a:t>
            </a:r>
            <a:endParaRPr lang="th-TH" sz="2400" b="1" dirty="0" smtClean="0">
              <a:solidFill>
                <a:prstClr val="black"/>
              </a:solidFill>
              <a:latin typeface="TH SarabunPSK" pitchFamily="34" charset="-34"/>
              <a:ea typeface="Arial Unicode MS" pitchFamily="34" charset="-128"/>
              <a:cs typeface="TH SarabunPSK" pitchFamily="34" charset="-34"/>
            </a:endParaRPr>
          </a:p>
          <a:p>
            <a:pPr marL="91440" indent="-182880">
              <a:buFont typeface="Arial" pitchFamily="34" charset="0"/>
              <a:buChar char="•"/>
            </a:pPr>
            <a:r>
              <a:rPr lang="th-TH" sz="2400" b="1" dirty="0">
                <a:solidFill>
                  <a:prstClr val="black"/>
                </a:solidFill>
                <a:latin typeface="TH SarabunPSK" pitchFamily="34" charset="-34"/>
                <a:ea typeface="Arial Unicode MS" pitchFamily="34" charset="-128"/>
                <a:cs typeface="TH SarabunPSK" pitchFamily="34" charset="-34"/>
              </a:rPr>
              <a:t>วิเคราะห์เปรียบเทียบข้อค้นพบ</a:t>
            </a:r>
            <a:r>
              <a:rPr lang="th-TH" sz="2400" b="1" dirty="0" smtClean="0">
                <a:solidFill>
                  <a:prstClr val="black"/>
                </a:solidFill>
                <a:latin typeface="TH SarabunPSK" pitchFamily="34" charset="-34"/>
                <a:ea typeface="Arial Unicode MS" pitchFamily="34" charset="-128"/>
                <a:cs typeface="TH SarabunPSK" pitchFamily="34" charset="-34"/>
              </a:rPr>
              <a:t>กับนโยบาย ผบ.ทอ.</a:t>
            </a:r>
            <a:r>
              <a:rPr lang="en-US" sz="2400" b="1" dirty="0" smtClean="0">
                <a:solidFill>
                  <a:prstClr val="black"/>
                </a:solidFill>
                <a:latin typeface="TH SarabunPSK" pitchFamily="34" charset="-34"/>
                <a:ea typeface="Arial Unicode MS" pitchFamily="34" charset="-128"/>
                <a:cs typeface="TH SarabunPSK" pitchFamily="34" charset="-34"/>
              </a:rPr>
              <a:t>57</a:t>
            </a:r>
            <a:endParaRPr lang="th-TH" sz="2400" b="1" dirty="0">
              <a:solidFill>
                <a:prstClr val="black"/>
              </a:solidFill>
              <a:latin typeface="TH SarabunPSK" pitchFamily="34" charset="-34"/>
              <a:ea typeface="Arial Unicode MS" pitchFamily="34" charset="-128"/>
              <a:cs typeface="TH SarabunPSK" pitchFamily="34" charset="-34"/>
            </a:endParaRPr>
          </a:p>
        </p:txBody>
      </p:sp>
      <p:sp>
        <p:nvSpPr>
          <p:cNvPr id="30" name="Text Box 134"/>
          <p:cNvSpPr txBox="1">
            <a:spLocks noChangeArrowheads="1"/>
          </p:cNvSpPr>
          <p:nvPr/>
        </p:nvSpPr>
        <p:spPr bwMode="auto">
          <a:xfrm>
            <a:off x="609600" y="5867400"/>
            <a:ext cx="2209800" cy="461665"/>
          </a:xfrm>
          <a:prstGeom prst="rect">
            <a:avLst/>
          </a:prstGeom>
          <a:noFill/>
          <a:ln w="28575">
            <a:solidFill>
              <a:schemeClr val="tx1"/>
            </a:solidFill>
            <a:miter lim="800000"/>
            <a:headEnd/>
            <a:tailEnd/>
          </a:ln>
          <a:effectLst/>
        </p:spPr>
        <p:txBody>
          <a:bodyPr wrap="square">
            <a:spAutoFit/>
          </a:bodyPr>
          <a:lstStyle/>
          <a:p>
            <a:pPr algn="ctr"/>
            <a:r>
              <a:rPr lang="th-TH" sz="2400" b="1" dirty="0" smtClean="0">
                <a:solidFill>
                  <a:prstClr val="black"/>
                </a:solidFill>
                <a:latin typeface="TH SarabunPSK" pitchFamily="34" charset="-34"/>
                <a:ea typeface="Arial Unicode MS" pitchFamily="34" charset="-128"/>
                <a:cs typeface="TH SarabunPSK" pitchFamily="34" charset="-34"/>
              </a:rPr>
              <a:t>การประชุมผู้เชี่ยวชาญ</a:t>
            </a:r>
            <a:endParaRPr lang="en-US" sz="2400" b="1" dirty="0" smtClean="0">
              <a:solidFill>
                <a:prstClr val="black"/>
              </a:solidFill>
              <a:latin typeface="TH SarabunPSK" pitchFamily="34" charset="-34"/>
              <a:ea typeface="Arial Unicode MS" pitchFamily="34" charset="-128"/>
              <a:cs typeface="TH SarabunPSK" pitchFamily="34" charset="-34"/>
            </a:endParaRPr>
          </a:p>
        </p:txBody>
      </p:sp>
      <p:sp>
        <p:nvSpPr>
          <p:cNvPr id="32" name="Line 55"/>
          <p:cNvSpPr>
            <a:spLocks noChangeShapeType="1"/>
          </p:cNvSpPr>
          <p:nvPr/>
        </p:nvSpPr>
        <p:spPr bwMode="auto">
          <a:xfrm flipV="1">
            <a:off x="2819400" y="6096000"/>
            <a:ext cx="381000" cy="0"/>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
        <p:nvSpPr>
          <p:cNvPr id="33" name="Line 55"/>
          <p:cNvSpPr>
            <a:spLocks noChangeShapeType="1"/>
          </p:cNvSpPr>
          <p:nvPr/>
        </p:nvSpPr>
        <p:spPr bwMode="auto">
          <a:xfrm>
            <a:off x="1676400" y="2667000"/>
            <a:ext cx="0" cy="257306"/>
          </a:xfrm>
          <a:prstGeom prst="line">
            <a:avLst/>
          </a:prstGeom>
          <a:noFill/>
          <a:ln w="28575">
            <a:solidFill>
              <a:srgbClr val="000000"/>
            </a:solidFill>
            <a:round/>
            <a:headEnd/>
            <a:tailEnd type="triangle" w="med" len="med"/>
          </a:ln>
        </p:spPr>
        <p:txBody>
          <a:bodyPr/>
          <a:lstStyle/>
          <a:p>
            <a:endParaRPr lang="th-TH">
              <a:solidFill>
                <a:prstClr val="black"/>
              </a:solidFill>
            </a:endParaRPr>
          </a:p>
        </p:txBody>
      </p:sp>
    </p:spTree>
    <p:extLst>
      <p:ext uri="{BB962C8B-B14F-4D97-AF65-F5344CB8AC3E}">
        <p14:creationId xmlns:p14="http://schemas.microsoft.com/office/powerpoint/2010/main" val="1515377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ผลที่คาดว่าจะได้รับ</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buFont typeface="Wingdings" pitchFamily="2" charset="2"/>
              <a:buChar char="q"/>
              <a:tabLst>
                <a:tab pos="228600" algn="l"/>
                <a:tab pos="514350" algn="l"/>
                <a:tab pos="914400" algn="l"/>
                <a:tab pos="1485900" algn="l"/>
                <a:tab pos="1714500" algn="l"/>
              </a:tabLst>
            </a:pPr>
            <a:r>
              <a:rPr lang="th-TH" sz="3600" b="1" dirty="0">
                <a:solidFill>
                  <a:srgbClr val="000000"/>
                </a:solidFill>
                <a:latin typeface="TH SarabunPSK" pitchFamily="34" charset="-34"/>
                <a:cs typeface="TH SarabunPSK" pitchFamily="34" charset="-34"/>
              </a:rPr>
              <a:t>ตัวชี้วัดความสำเร็จ</a:t>
            </a:r>
            <a:r>
              <a:rPr lang="th-TH" sz="3600" b="1" dirty="0">
                <a:solidFill>
                  <a:prstClr val="black"/>
                </a:solidFill>
                <a:latin typeface="TH SarabunPSK" pitchFamily="34" charset="-34"/>
                <a:ea typeface="Calibri"/>
                <a:cs typeface="TH SarabunPSK" pitchFamily="34" charset="-34"/>
              </a:rPr>
              <a:t>การบริหารจัดการ</a:t>
            </a:r>
            <a:r>
              <a:rPr lang="th-TH" sz="3600" b="1" dirty="0" smtClean="0">
                <a:solidFill>
                  <a:prstClr val="black"/>
                </a:solidFill>
                <a:latin typeface="TH SarabunPSK" pitchFamily="34" charset="-34"/>
                <a:ea typeface="Calibri"/>
                <a:cs typeface="TH SarabunPSK" pitchFamily="34" charset="-34"/>
              </a:rPr>
              <a:t>เครือข่าย</a:t>
            </a:r>
          </a:p>
          <a:p>
            <a:pPr marL="571500" indent="-571500">
              <a:buFont typeface="Wingdings" pitchFamily="2" charset="2"/>
              <a:buChar char="q"/>
              <a:tabLst>
                <a:tab pos="228600" algn="l"/>
                <a:tab pos="514350" algn="l"/>
                <a:tab pos="914400" algn="l"/>
                <a:tab pos="1485900" algn="l"/>
                <a:tab pos="1714500" algn="l"/>
              </a:tabLst>
            </a:pPr>
            <a:r>
              <a:rPr lang="th-TH" sz="3600" b="1" dirty="0">
                <a:solidFill>
                  <a:srgbClr val="000000"/>
                </a:solidFill>
                <a:latin typeface="TH SarabunPSK" pitchFamily="34" charset="-34"/>
                <a:cs typeface="TH SarabunPSK" pitchFamily="34" charset="-34"/>
              </a:rPr>
              <a:t>ปัจจัยความสำเร็จ</a:t>
            </a:r>
            <a:r>
              <a:rPr lang="th-TH" sz="3600" b="1" dirty="0">
                <a:solidFill>
                  <a:prstClr val="black"/>
                </a:solidFill>
                <a:latin typeface="TH SarabunPSK" pitchFamily="34" charset="-34"/>
                <a:ea typeface="Calibri"/>
                <a:cs typeface="TH SarabunPSK" pitchFamily="34" charset="-34"/>
              </a:rPr>
              <a:t>การบริหารจัดการเครือข่าย </a:t>
            </a:r>
            <a:endParaRPr lang="th-TH" sz="3600" b="1" dirty="0" smtClean="0">
              <a:solidFill>
                <a:prstClr val="black"/>
              </a:solidFill>
              <a:latin typeface="TH SarabunPSK" pitchFamily="34" charset="-34"/>
              <a:ea typeface="Calibri"/>
              <a:cs typeface="TH SarabunPSK" pitchFamily="34" charset="-34"/>
            </a:endParaRPr>
          </a:p>
          <a:p>
            <a:pPr marL="571500" indent="-571500">
              <a:buFont typeface="Wingdings" pitchFamily="2" charset="2"/>
              <a:buChar char="q"/>
              <a:tabLst>
                <a:tab pos="228600" algn="l"/>
                <a:tab pos="514350" algn="l"/>
                <a:tab pos="914400" algn="l"/>
                <a:tab pos="1485900" algn="l"/>
                <a:tab pos="1714500" algn="l"/>
              </a:tabLst>
            </a:pPr>
            <a:r>
              <a:rPr lang="th-TH" sz="3600" b="1" dirty="0" smtClean="0">
                <a:solidFill>
                  <a:srgbClr val="000000"/>
                </a:solidFill>
                <a:latin typeface="TH SarabunPSK" pitchFamily="34" charset="-34"/>
                <a:cs typeface="TH SarabunPSK" pitchFamily="34" charset="-34"/>
              </a:rPr>
              <a:t>แนว</a:t>
            </a:r>
            <a:r>
              <a:rPr lang="th-TH" sz="3600" b="1" dirty="0">
                <a:solidFill>
                  <a:srgbClr val="000000"/>
                </a:solidFill>
                <a:latin typeface="TH SarabunPSK" pitchFamily="34" charset="-34"/>
                <a:cs typeface="TH SarabunPSK" pitchFamily="34" charset="-34"/>
              </a:rPr>
              <a:t>ทางการพัฒนาปัจจัยความสำเร็จ</a:t>
            </a:r>
            <a:r>
              <a:rPr lang="th-TH" sz="3600" b="1" dirty="0">
                <a:solidFill>
                  <a:prstClr val="black"/>
                </a:solidFill>
                <a:latin typeface="TH SarabunPSK" pitchFamily="34" charset="-34"/>
                <a:ea typeface="Calibri"/>
                <a:cs typeface="TH SarabunPSK" pitchFamily="34" charset="-34"/>
              </a:rPr>
              <a:t>การบริหารจัดการเครือข่าย</a:t>
            </a:r>
            <a:r>
              <a:rPr lang="th-TH" sz="3600" b="1" dirty="0">
                <a:solidFill>
                  <a:srgbClr val="000000"/>
                </a:solidFill>
                <a:latin typeface="TH SarabunPSK" pitchFamily="34" charset="-34"/>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	</a:t>
            </a:r>
          </a:p>
          <a:p>
            <a:pPr marL="571500" indent="-571500">
              <a:buFont typeface="Wingdings" pitchFamily="2" charset="2"/>
              <a:buChar char="q"/>
              <a:tabLst>
                <a:tab pos="228600" algn="l"/>
                <a:tab pos="514350" algn="l"/>
                <a:tab pos="914400" algn="l"/>
                <a:tab pos="1485900" algn="l"/>
                <a:tab pos="1714500" algn="l"/>
              </a:tabLst>
            </a:pPr>
            <a:r>
              <a:rPr lang="th-TH" sz="3600" b="1" dirty="0" smtClean="0">
                <a:solidFill>
                  <a:prstClr val="black"/>
                </a:solidFill>
                <a:latin typeface="TH SarabunPSK" pitchFamily="34" charset="-34"/>
                <a:ea typeface="Cordia New"/>
                <a:cs typeface="TH SarabunPSK" pitchFamily="34" charset="-34"/>
              </a:rPr>
              <a:t> ข้อ</a:t>
            </a:r>
            <a:r>
              <a:rPr lang="th-TH" sz="3600" b="1" dirty="0" smtClean="0">
                <a:solidFill>
                  <a:prstClr val="black"/>
                </a:solidFill>
                <a:latin typeface="TH SarabunPSK" pitchFamily="34" charset="-34"/>
                <a:ea typeface="Calibri"/>
                <a:cs typeface="TH SarabunPSK" pitchFamily="34" charset="-34"/>
              </a:rPr>
              <a:t>เสนอ</a:t>
            </a:r>
            <a:r>
              <a:rPr lang="th-TH" sz="3600" b="1" dirty="0">
                <a:solidFill>
                  <a:prstClr val="black"/>
                </a:solidFill>
                <a:latin typeface="TH SarabunPSK" pitchFamily="34" charset="-34"/>
                <a:ea typeface="Calibri"/>
                <a:cs typeface="TH SarabunPSK" pitchFamily="34" charset="-34"/>
              </a:rPr>
              <a:t>แนวทางการขับเคลื่อนยุทธศาสตร์ ทอ.เกี่ยวกับการบริหารจัดการเครือข่ายเพื่อการก้าวสู่ </a:t>
            </a:r>
            <a:r>
              <a:rPr lang="en-US" sz="3600" b="1" dirty="0">
                <a:solidFill>
                  <a:prstClr val="black"/>
                </a:solidFill>
                <a:latin typeface="TH SarabunPSK" pitchFamily="34" charset="-34"/>
                <a:ea typeface="Calibri"/>
                <a:cs typeface="TH SarabunPSK" pitchFamily="34" charset="-34"/>
              </a:rPr>
              <a:t>NCAF</a:t>
            </a:r>
            <a:endParaRPr lang="en-US" sz="3600" b="1" dirty="0" smtClean="0">
              <a:solidFill>
                <a:prstClr val="black"/>
              </a:solidFill>
              <a:latin typeface="TH SarabunPSK" pitchFamily="34" charset="-34"/>
              <a:ea typeface="Cordia New"/>
              <a:cs typeface="TH SarabunPSK" pitchFamily="34" charset="-34"/>
            </a:endParaRPr>
          </a:p>
          <a:p>
            <a:pPr marL="571500" indent="-571500">
              <a:buFont typeface="Wingdings" pitchFamily="2" charset="2"/>
              <a:buChar char="q"/>
              <a:tabLst>
                <a:tab pos="228600" algn="l"/>
                <a:tab pos="514350" algn="l"/>
                <a:tab pos="914400" algn="l"/>
                <a:tab pos="1485900" algn="l"/>
                <a:tab pos="1714500" algn="l"/>
              </a:tabLst>
            </a:pPr>
            <a:endParaRPr lang="en-US" sz="3600" b="1" dirty="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8665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563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ข้อเสนอแนวทางการขับเคลื่อนยุทธศาสตร์</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lvl="0" indent="-571500">
              <a:buFont typeface="Wingdings" pitchFamily="2" charset="2"/>
              <a:buChar char="q"/>
              <a:tabLst>
                <a:tab pos="228600" algn="l"/>
                <a:tab pos="514350" algn="l"/>
                <a:tab pos="914400" algn="l"/>
                <a:tab pos="1485900" algn="l"/>
                <a:tab pos="1714500" algn="l"/>
              </a:tabLst>
            </a:pPr>
            <a:r>
              <a:rPr lang="th-TH" sz="3600" b="1" dirty="0" smtClean="0">
                <a:solidFill>
                  <a:prstClr val="black"/>
                </a:solidFill>
                <a:latin typeface="TH SarabunPSK" pitchFamily="34" charset="-34"/>
                <a:ea typeface="Cordia New"/>
                <a:cs typeface="TH SarabunPSK" pitchFamily="34" charset="-34"/>
              </a:rPr>
              <a:t>การขับเคลื่อนยุทธศาสตร์ในส่วนการเสริมสร้างนภานุภาพขององค์ประกอบทรัพยากร</a:t>
            </a:r>
            <a:r>
              <a:rPr lang="th-TH" sz="3600" b="1" dirty="0">
                <a:solidFill>
                  <a:prstClr val="black"/>
                </a:solidFill>
                <a:latin typeface="TH SarabunPSK" pitchFamily="34" charset="-34"/>
                <a:ea typeface="Cordia New"/>
                <a:cs typeface="TH SarabunPSK" pitchFamily="34" charset="-34"/>
              </a:rPr>
              <a:t>บุคคลและการปรับ</a:t>
            </a:r>
            <a:r>
              <a:rPr lang="th-TH" sz="3600" b="1" dirty="0" smtClean="0">
                <a:solidFill>
                  <a:prstClr val="black"/>
                </a:solidFill>
                <a:latin typeface="TH SarabunPSK" pitchFamily="34" charset="-34"/>
                <a:ea typeface="Cordia New"/>
                <a:cs typeface="TH SarabunPSK" pitchFamily="34" charset="-34"/>
              </a:rPr>
              <a:t>พฤติกรรม และ</a:t>
            </a:r>
            <a:r>
              <a:rPr lang="th-TH" sz="3600" b="1" dirty="0">
                <a:solidFill>
                  <a:prstClr val="black"/>
                </a:solidFill>
                <a:latin typeface="TH SarabunPSK" pitchFamily="34" charset="-34"/>
                <a:ea typeface="Cordia New"/>
                <a:cs typeface="TH SarabunPSK" pitchFamily="34" charset="-34"/>
              </a:rPr>
              <a:t>องค์กรและ</a:t>
            </a:r>
            <a:r>
              <a:rPr lang="th-TH" sz="3600" b="1" dirty="0" smtClean="0">
                <a:solidFill>
                  <a:prstClr val="black"/>
                </a:solidFill>
                <a:latin typeface="TH SarabunPSK" pitchFamily="34" charset="-34"/>
                <a:ea typeface="Cordia New"/>
                <a:cs typeface="TH SarabunPSK" pitchFamily="34" charset="-34"/>
              </a:rPr>
              <a:t>ระบบงาน</a:t>
            </a:r>
            <a:endParaRPr lang="th-TH" sz="3600" b="1" dirty="0">
              <a:solidFill>
                <a:prstClr val="black"/>
              </a:solidFill>
              <a:latin typeface="TH SarabunPSK" pitchFamily="34" charset="-34"/>
              <a:ea typeface="Cordia New"/>
              <a:cs typeface="TH SarabunPSK" pitchFamily="34" charset="-34"/>
            </a:endParaRPr>
          </a:p>
          <a:p>
            <a:pPr>
              <a:tabLst>
                <a:tab pos="228600" algn="l"/>
                <a:tab pos="514350" algn="l"/>
                <a:tab pos="914400" algn="l"/>
                <a:tab pos="1485900" algn="l"/>
                <a:tab pos="1714500" algn="l"/>
              </a:tabLst>
            </a:pPr>
            <a:r>
              <a:rPr lang="th-TH" sz="3200" b="1" dirty="0" smtClean="0">
                <a:solidFill>
                  <a:prstClr val="black"/>
                </a:solidFill>
                <a:latin typeface="TH SarabunPSK" pitchFamily="34" charset="-34"/>
                <a:ea typeface="Cordia New"/>
                <a:cs typeface="TH SarabunPSK" pitchFamily="34" charset="-34"/>
              </a:rPr>
              <a:t>		-  ปรับตัวชี้วัดแนวทางการเสริมสร้างนภานุภาพของแผนแม่บท</a:t>
            </a:r>
            <a:endParaRPr lang="en-US" sz="3200" b="1" dirty="0" smtClean="0">
              <a:solidFill>
                <a:prstClr val="black"/>
              </a:solidFill>
              <a:latin typeface="TH SarabunPSK" pitchFamily="34" charset="-34"/>
              <a:ea typeface="Cordia New"/>
              <a:cs typeface="TH SarabunPSK" pitchFamily="34" charset="-34"/>
            </a:endParaRPr>
          </a:p>
          <a:p>
            <a:pPr>
              <a:tabLst>
                <a:tab pos="228600" algn="l"/>
                <a:tab pos="514350" algn="l"/>
                <a:tab pos="914400" algn="l"/>
                <a:tab pos="1485900" algn="l"/>
                <a:tab pos="1714500" algn="l"/>
              </a:tabLst>
            </a:pPr>
            <a:r>
              <a:rPr lang="en-US" sz="3200" b="1" dirty="0">
                <a:solidFill>
                  <a:prstClr val="black"/>
                </a:solidFill>
                <a:latin typeface="TH SarabunPSK" pitchFamily="34" charset="-34"/>
                <a:ea typeface="Cordia New"/>
                <a:cs typeface="TH SarabunPSK" pitchFamily="34" charset="-34"/>
              </a:rPr>
              <a:t> </a:t>
            </a:r>
            <a:r>
              <a:rPr lang="en-US" sz="3200" b="1" dirty="0" smtClean="0">
                <a:solidFill>
                  <a:prstClr val="black"/>
                </a:solidFill>
                <a:latin typeface="TH SarabunPSK" pitchFamily="34" charset="-34"/>
                <a:ea typeface="Cordia New"/>
                <a:cs typeface="TH SarabunPSK" pitchFamily="34" charset="-34"/>
              </a:rPr>
              <a:t>       </a:t>
            </a:r>
            <a:r>
              <a:rPr lang="th-TH" sz="3200" b="1" dirty="0" smtClean="0">
                <a:solidFill>
                  <a:prstClr val="black"/>
                </a:solidFill>
                <a:latin typeface="TH SarabunPSK" pitchFamily="34" charset="-34"/>
                <a:ea typeface="Cordia New"/>
                <a:cs typeface="TH SarabunPSK" pitchFamily="34" charset="-34"/>
              </a:rPr>
              <a:t>ปี </a:t>
            </a:r>
            <a:r>
              <a:rPr lang="en-US" sz="3200" b="1" dirty="0" smtClean="0">
                <a:solidFill>
                  <a:prstClr val="black"/>
                </a:solidFill>
                <a:latin typeface="TH SarabunPSK" pitchFamily="34" charset="-34"/>
                <a:ea typeface="Cordia New"/>
                <a:cs typeface="TH SarabunPSK" pitchFamily="34" charset="-34"/>
              </a:rPr>
              <a:t>57 - 60</a:t>
            </a:r>
            <a:endParaRPr lang="th-TH" sz="3200" b="1" dirty="0" smtClean="0">
              <a:solidFill>
                <a:prstClr val="black"/>
              </a:solidFill>
              <a:latin typeface="TH SarabunPSK" pitchFamily="34" charset="-34"/>
              <a:ea typeface="Cordia New"/>
              <a:cs typeface="TH SarabunPSK" pitchFamily="34" charset="-34"/>
            </a:endParaRPr>
          </a:p>
          <a:p>
            <a:pPr lvl="0">
              <a:tabLst>
                <a:tab pos="228600" algn="l"/>
                <a:tab pos="514350" algn="l"/>
                <a:tab pos="914400" algn="l"/>
                <a:tab pos="1485900" algn="l"/>
                <a:tab pos="1714500" algn="l"/>
              </a:tabLst>
            </a:pPr>
            <a:r>
              <a:rPr lang="th-TH" sz="3200" b="1" dirty="0">
                <a:solidFill>
                  <a:prstClr val="black"/>
                </a:solidFill>
                <a:latin typeface="TH SarabunPSK" pitchFamily="34" charset="-34"/>
                <a:ea typeface="Cordia New"/>
                <a:cs typeface="TH SarabunPSK" pitchFamily="34" charset="-34"/>
              </a:rPr>
              <a:t>	</a:t>
            </a:r>
            <a:r>
              <a:rPr lang="th-TH" sz="3200" b="1" dirty="0" smtClean="0">
                <a:solidFill>
                  <a:prstClr val="black"/>
                </a:solidFill>
                <a:latin typeface="TH SarabunPSK" pitchFamily="34" charset="-34"/>
                <a:ea typeface="Cordia New"/>
                <a:cs typeface="TH SarabunPSK" pitchFamily="34" charset="-34"/>
              </a:rPr>
              <a:t>	-  ปรับแนวทาง</a:t>
            </a:r>
            <a:r>
              <a:rPr lang="th-TH" sz="3200" b="1" dirty="0">
                <a:solidFill>
                  <a:prstClr val="black"/>
                </a:solidFill>
                <a:latin typeface="TH SarabunPSK" pitchFamily="34" charset="-34"/>
                <a:ea typeface="Cordia New"/>
                <a:cs typeface="TH SarabunPSK" pitchFamily="34" charset="-34"/>
              </a:rPr>
              <a:t>การเสริมสร้างนภานุ</a:t>
            </a:r>
            <a:r>
              <a:rPr lang="th-TH" sz="3200" b="1" dirty="0" smtClean="0">
                <a:solidFill>
                  <a:prstClr val="black"/>
                </a:solidFill>
                <a:latin typeface="TH SarabunPSK" pitchFamily="34" charset="-34"/>
                <a:ea typeface="Cordia New"/>
                <a:cs typeface="TH SarabunPSK" pitchFamily="34" charset="-34"/>
              </a:rPr>
              <a:t>ภาพ</a:t>
            </a:r>
            <a:r>
              <a:rPr lang="th-TH" sz="3200" b="1" dirty="0">
                <a:solidFill>
                  <a:prstClr val="black"/>
                </a:solidFill>
                <a:latin typeface="TH SarabunPSK" pitchFamily="34" charset="-34"/>
                <a:ea typeface="Cordia New"/>
                <a:cs typeface="TH SarabunPSK" pitchFamily="34" charset="-34"/>
              </a:rPr>
              <a:t>ของแผน</a:t>
            </a:r>
            <a:r>
              <a:rPr lang="th-TH" sz="3200" b="1" dirty="0" smtClean="0">
                <a:solidFill>
                  <a:prstClr val="black"/>
                </a:solidFill>
                <a:latin typeface="TH SarabunPSK" pitchFamily="34" charset="-34"/>
                <a:ea typeface="Cordia New"/>
                <a:cs typeface="TH SarabunPSK" pitchFamily="34" charset="-34"/>
              </a:rPr>
              <a:t>แม่บท</a:t>
            </a:r>
            <a:r>
              <a:rPr lang="en-US" sz="3200" b="1" dirty="0" smtClean="0">
                <a:solidFill>
                  <a:prstClr val="black"/>
                </a:solidFill>
                <a:latin typeface="TH SarabunPSK" pitchFamily="34" charset="-34"/>
                <a:ea typeface="Cordia New"/>
                <a:cs typeface="TH SarabunPSK" pitchFamily="34" charset="-34"/>
              </a:rPr>
              <a:t> </a:t>
            </a:r>
            <a:r>
              <a:rPr lang="th-TH" sz="3200" b="1" dirty="0">
                <a:solidFill>
                  <a:prstClr val="black"/>
                </a:solidFill>
                <a:latin typeface="TH SarabunPSK" pitchFamily="34" charset="-34"/>
                <a:ea typeface="Cordia New"/>
                <a:cs typeface="TH SarabunPSK" pitchFamily="34" charset="-34"/>
              </a:rPr>
              <a:t>ปี </a:t>
            </a:r>
            <a:r>
              <a:rPr lang="en-US" sz="3200" b="1" dirty="0">
                <a:solidFill>
                  <a:prstClr val="black"/>
                </a:solidFill>
                <a:latin typeface="TH SarabunPSK" pitchFamily="34" charset="-34"/>
                <a:ea typeface="Cordia New"/>
                <a:cs typeface="TH SarabunPSK" pitchFamily="34" charset="-34"/>
              </a:rPr>
              <a:t>57 - </a:t>
            </a:r>
            <a:r>
              <a:rPr lang="en-US" sz="3200" b="1" dirty="0" smtClean="0">
                <a:solidFill>
                  <a:prstClr val="black"/>
                </a:solidFill>
                <a:latin typeface="TH SarabunPSK" pitchFamily="34" charset="-34"/>
                <a:ea typeface="Cordia New"/>
                <a:cs typeface="TH SarabunPSK" pitchFamily="34" charset="-34"/>
              </a:rPr>
              <a:t>60</a:t>
            </a:r>
            <a:endParaRPr lang="th-TH" sz="3200" b="1" dirty="0" smtClean="0">
              <a:solidFill>
                <a:prstClr val="black"/>
              </a:solidFill>
              <a:latin typeface="TH SarabunPSK" pitchFamily="34" charset="-34"/>
              <a:ea typeface="Cordia New"/>
              <a:cs typeface="TH SarabunPSK" pitchFamily="34" charset="-34"/>
            </a:endParaRPr>
          </a:p>
          <a:p>
            <a:pPr>
              <a:tabLst>
                <a:tab pos="228600" algn="l"/>
                <a:tab pos="514350" algn="l"/>
                <a:tab pos="914400" algn="l"/>
                <a:tab pos="1485900" algn="l"/>
                <a:tab pos="1714500" algn="l"/>
              </a:tabLst>
            </a:pPr>
            <a:r>
              <a:rPr lang="th-TH" sz="3200" b="1" dirty="0">
                <a:solidFill>
                  <a:prstClr val="black"/>
                </a:solidFill>
                <a:latin typeface="TH SarabunPSK" pitchFamily="34" charset="-34"/>
                <a:ea typeface="Cordia New"/>
                <a:cs typeface="TH SarabunPSK" pitchFamily="34" charset="-34"/>
              </a:rPr>
              <a:t>	</a:t>
            </a:r>
            <a:r>
              <a:rPr lang="th-TH" sz="3200" b="1" dirty="0" smtClean="0">
                <a:solidFill>
                  <a:prstClr val="black"/>
                </a:solidFill>
                <a:latin typeface="TH SarabunPSK" pitchFamily="34" charset="-34"/>
                <a:ea typeface="Cordia New"/>
                <a:cs typeface="TH SarabunPSK" pitchFamily="34" charset="-34"/>
              </a:rPr>
              <a:t>	-  ปรับนโยบายผู้บัญชาการทหารอากาศปี </a:t>
            </a:r>
            <a:r>
              <a:rPr lang="en-US" sz="3200" b="1" dirty="0" smtClean="0">
                <a:solidFill>
                  <a:prstClr val="black"/>
                </a:solidFill>
                <a:latin typeface="TH SarabunPSK" pitchFamily="34" charset="-34"/>
                <a:ea typeface="Cordia New"/>
                <a:cs typeface="TH SarabunPSK" pitchFamily="34" charset="-34"/>
              </a:rPr>
              <a:t>2558</a:t>
            </a:r>
            <a:endParaRPr lang="en-US" sz="3200" b="1" dirty="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44925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39552" y="6172200"/>
            <a:ext cx="8064896" cy="609600"/>
          </a:xfrm>
        </p:spPr>
        <p:txBody>
          <a:bodyPr>
            <a:noAutofit/>
          </a:bodyPr>
          <a:lstStyle/>
          <a:p>
            <a:pPr algn="ctr"/>
            <a:r>
              <a:rPr lang="th-TH" sz="3600" dirty="0" smtClean="0">
                <a:latin typeface="TH SarabunPSK" pitchFamily="34" charset="-34"/>
                <a:cs typeface="TH SarabunPSK" pitchFamily="34" charset="-34"/>
              </a:rPr>
              <a:t>สำนักงานคลังสมองกองทัพอากาศ</a:t>
            </a:r>
            <a:endParaRPr lang="th-TH" sz="3600" dirty="0">
              <a:latin typeface="TH SarabunPSK" pitchFamily="34" charset="-34"/>
              <a:cs typeface="TH SarabunPSK" pitchFamily="34" charset="-34"/>
            </a:endParaRPr>
          </a:p>
        </p:txBody>
      </p:sp>
      <p:sp>
        <p:nvSpPr>
          <p:cNvPr id="3" name="ตัวแทนข้อความ 2"/>
          <p:cNvSpPr>
            <a:spLocks noGrp="1"/>
          </p:cNvSpPr>
          <p:nvPr>
            <p:ph type="body" idx="1"/>
          </p:nvPr>
        </p:nvSpPr>
        <p:spPr>
          <a:xfrm>
            <a:off x="722313" y="3833813"/>
            <a:ext cx="7772400" cy="1500187"/>
          </a:xfrm>
        </p:spPr>
        <p:txBody>
          <a:bodyPr>
            <a:noAutofit/>
          </a:bodyPr>
          <a:lstStyle/>
          <a:p>
            <a:pPr algn="ctr">
              <a:spcAft>
                <a:spcPts val="0"/>
              </a:spcAft>
            </a:pPr>
            <a:endParaRPr lang="en-US" sz="3600" dirty="0">
              <a:solidFill>
                <a:schemeClr val="tx1"/>
              </a:solidFill>
              <a:effectLst/>
              <a:latin typeface="TH SarabunPSK" pitchFamily="34" charset="-34"/>
              <a:ea typeface="Calibri"/>
              <a:cs typeface="TH SarabunPSK" pitchFamily="34" charset="-34"/>
            </a:endParaRPr>
          </a:p>
        </p:txBody>
      </p:sp>
      <p:pic>
        <p:nvPicPr>
          <p:cNvPr id="1026" name="Picture 2" descr="http://www2.think-tank.rtaf.mi.th/Sitedirectory/82/2255/2255_2_kla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0"/>
            <a:ext cx="2438400" cy="247516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52400" y="2209800"/>
            <a:ext cx="8839200" cy="4038600"/>
          </a:xfrm>
          <a:prstGeom prst="round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r>
              <a:rPr lang="th-TH" sz="3600" b="1" dirty="0">
                <a:solidFill>
                  <a:prstClr val="white"/>
                </a:solidFill>
                <a:latin typeface="TH SarabunPSK" pitchFamily="34" charset="-34"/>
                <a:ea typeface="Calibri"/>
                <a:cs typeface="TH SarabunPSK" pitchFamily="34" charset="-34"/>
              </a:rPr>
              <a:t>การสร้างองค์ความรู้</a:t>
            </a:r>
            <a:r>
              <a:rPr lang="th-TH" sz="3600" b="1" dirty="0" smtClean="0">
                <a:solidFill>
                  <a:prstClr val="white"/>
                </a:solidFill>
                <a:latin typeface="TH SarabunPSK" pitchFamily="34" charset="-34"/>
                <a:ea typeface="Calibri"/>
                <a:cs typeface="TH SarabunPSK" pitchFamily="34" charset="-34"/>
              </a:rPr>
              <a:t>เพื่อการขับเคลื่อน</a:t>
            </a:r>
            <a:r>
              <a:rPr lang="th-TH" sz="3600" b="1" dirty="0">
                <a:solidFill>
                  <a:prstClr val="white"/>
                </a:solidFill>
                <a:latin typeface="TH SarabunPSK" pitchFamily="34" charset="-34"/>
                <a:ea typeface="Calibri"/>
                <a:cs typeface="TH SarabunPSK" pitchFamily="34" charset="-34"/>
              </a:rPr>
              <a:t>ยุทธศาสตร์</a:t>
            </a:r>
            <a:r>
              <a:rPr lang="th-TH" sz="3600" b="1" dirty="0" smtClean="0">
                <a:solidFill>
                  <a:prstClr val="white"/>
                </a:solidFill>
                <a:latin typeface="TH SarabunPSK" pitchFamily="34" charset="-34"/>
                <a:ea typeface="Calibri"/>
                <a:cs typeface="TH SarabunPSK" pitchFamily="34" charset="-34"/>
              </a:rPr>
              <a:t>กองทัพอากาศ</a:t>
            </a:r>
          </a:p>
          <a:p>
            <a:pPr algn="ctr"/>
            <a:r>
              <a:rPr lang="th-TH" sz="3600" b="1" dirty="0" smtClean="0">
                <a:solidFill>
                  <a:prstClr val="white"/>
                </a:solidFill>
                <a:latin typeface="TH SarabunPSK" pitchFamily="34" charset="-34"/>
                <a:ea typeface="Calibri"/>
                <a:cs typeface="TH SarabunPSK" pitchFamily="34" charset="-34"/>
              </a:rPr>
              <a:t>ปี </a:t>
            </a:r>
            <a:r>
              <a:rPr lang="en-US" sz="3600" b="1" dirty="0" smtClean="0">
                <a:solidFill>
                  <a:prstClr val="white"/>
                </a:solidFill>
                <a:latin typeface="TH SarabunPSK" pitchFamily="34" charset="-34"/>
                <a:ea typeface="Calibri"/>
                <a:cs typeface="TH SarabunPSK" pitchFamily="34" charset="-34"/>
              </a:rPr>
              <a:t>2557</a:t>
            </a:r>
            <a:endParaRPr lang="th-TH" sz="3600" b="1" dirty="0" smtClean="0">
              <a:solidFill>
                <a:prstClr val="white"/>
              </a:solidFill>
              <a:latin typeface="TH SarabunPSK" pitchFamily="34" charset="-34"/>
              <a:ea typeface="Calibri"/>
              <a:cs typeface="TH SarabunPSK" pitchFamily="34" charset="-34"/>
            </a:endParaRPr>
          </a:p>
          <a:p>
            <a:pPr algn="ctr"/>
            <a:r>
              <a:rPr lang="th-TH" sz="3600" b="1" dirty="0">
                <a:solidFill>
                  <a:prstClr val="white"/>
                </a:solidFill>
                <a:latin typeface="TH SarabunPSK" pitchFamily="34" charset="-34"/>
                <a:ea typeface="Calibri"/>
                <a:cs typeface="TH SarabunPSK" pitchFamily="34" charset="-34"/>
              </a:rPr>
              <a:t>เรื่อง แนวทางสู่ความสำเร็จของการก้าวสู่กองทัพอากาศที่ใช้เครือข่ายเป็น</a:t>
            </a:r>
            <a:r>
              <a:rPr lang="th-TH" sz="3600" b="1" dirty="0" smtClean="0">
                <a:solidFill>
                  <a:prstClr val="white"/>
                </a:solidFill>
                <a:latin typeface="TH SarabunPSK" pitchFamily="34" charset="-34"/>
                <a:ea typeface="Calibri"/>
                <a:cs typeface="TH SarabunPSK" pitchFamily="34" charset="-34"/>
              </a:rPr>
              <a:t>ศูนย์กลาง</a:t>
            </a:r>
            <a:r>
              <a:rPr lang="en-US" sz="3600" b="1" dirty="0" smtClean="0">
                <a:solidFill>
                  <a:prstClr val="white"/>
                </a:solidFill>
                <a:latin typeface="TH SarabunPSK" pitchFamily="34" charset="-34"/>
                <a:ea typeface="Calibri"/>
                <a:cs typeface="TH SarabunPSK" pitchFamily="34" charset="-34"/>
              </a:rPr>
              <a:t> : </a:t>
            </a:r>
            <a:r>
              <a:rPr lang="th-TH" sz="3600" b="1" dirty="0" smtClean="0">
                <a:solidFill>
                  <a:prstClr val="white"/>
                </a:solidFill>
                <a:latin typeface="TH SarabunPSK" pitchFamily="34" charset="-34"/>
                <a:ea typeface="Calibri"/>
                <a:cs typeface="TH SarabunPSK" pitchFamily="34" charset="-34"/>
              </a:rPr>
              <a:t>การบริหารจัดการเครือข่าย</a:t>
            </a:r>
          </a:p>
          <a:p>
            <a:pPr algn="ctr">
              <a:lnSpc>
                <a:spcPct val="115000"/>
              </a:lnSpc>
            </a:pPr>
            <a:r>
              <a:rPr lang="th-TH" sz="3600" b="1" dirty="0" smtClean="0">
                <a:solidFill>
                  <a:prstClr val="white"/>
                </a:solidFill>
                <a:latin typeface="TH SarabunPSK" pitchFamily="34" charset="-34"/>
                <a:ea typeface="Cordia New"/>
                <a:cs typeface="TH SarabunPSK" pitchFamily="34" charset="-34"/>
              </a:rPr>
              <a:t>(</a:t>
            </a:r>
            <a:r>
              <a:rPr lang="en-US" sz="3600" b="1" dirty="0">
                <a:solidFill>
                  <a:prstClr val="white"/>
                </a:solidFill>
                <a:latin typeface="TH SarabunPSK" pitchFamily="34" charset="-34"/>
                <a:ea typeface="Cordia New"/>
                <a:cs typeface="TH SarabunPSK" pitchFamily="34" charset="-34"/>
              </a:rPr>
              <a:t>A Success Approach towards Network Centric Air Force : How to Network</a:t>
            </a:r>
            <a:r>
              <a:rPr lang="en-US" sz="3600" b="1" dirty="0" smtClean="0">
                <a:solidFill>
                  <a:prstClr val="white"/>
                </a:solidFill>
                <a:latin typeface="TH SarabunPSK" pitchFamily="34" charset="-34"/>
                <a:ea typeface="Cordia New"/>
                <a:cs typeface="TH SarabunPSK" pitchFamily="34" charset="-34"/>
              </a:rPr>
              <a:t>)</a:t>
            </a:r>
            <a:endParaRPr lang="en-US" sz="2400" dirty="0">
              <a:solidFill>
                <a:prstClr val="white"/>
              </a:solidFill>
              <a:latin typeface="TH SarabunPSK" pitchFamily="34" charset="-34"/>
              <a:ea typeface="Calibri"/>
              <a:cs typeface="TH SarabunPSK" pitchFamily="34" charset="-34"/>
            </a:endParaRPr>
          </a:p>
        </p:txBody>
      </p:sp>
      <p:sp>
        <p:nvSpPr>
          <p:cNvPr id="4" name="Slide Number Placeholder 3"/>
          <p:cNvSpPr>
            <a:spLocks noGrp="1"/>
          </p:cNvSpPr>
          <p:nvPr>
            <p:ph type="sldNum" sz="quarter" idx="12"/>
          </p:nvPr>
        </p:nvSpPr>
        <p:spPr/>
        <p:txBody>
          <a:bodyPr/>
          <a:lstStyle/>
          <a:p>
            <a:fld id="{4BC3CC6E-DFF3-4815-B5B1-1AB270B6E99D}" type="slidenum">
              <a:rPr lang="th-TH" smtClean="0">
                <a:solidFill>
                  <a:prstClr val="black">
                    <a:tint val="75000"/>
                  </a:prstClr>
                </a:solidFill>
              </a:rPr>
              <a:pPr/>
              <a:t>26</a:t>
            </a:fld>
            <a:endParaRPr lang="th-TH">
              <a:solidFill>
                <a:prstClr val="black">
                  <a:tint val="75000"/>
                </a:prstClr>
              </a:solidFill>
            </a:endParaRPr>
          </a:p>
        </p:txBody>
      </p:sp>
    </p:spTree>
    <p:extLst>
      <p:ext uri="{BB962C8B-B14F-4D97-AF65-F5344CB8AC3E}">
        <p14:creationId xmlns:p14="http://schemas.microsoft.com/office/powerpoint/2010/main" val="72617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ความเป็นมา</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tabLst>
                <a:tab pos="228600" algn="l"/>
                <a:tab pos="514350" algn="l"/>
                <a:tab pos="914400" algn="l"/>
                <a:tab pos="1485900" algn="l"/>
                <a:tab pos="1714500" algn="l"/>
              </a:tabLst>
            </a:pPr>
            <a:endParaRPr lang="en-US" sz="4400" b="1" dirty="0" smtClean="0">
              <a:solidFill>
                <a:prstClr val="black"/>
              </a:solidFill>
              <a:latin typeface="TH SarabunPSK" pitchFamily="34" charset="-34"/>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6" name="สี่เหลี่ยมมุมมน 5"/>
          <p:cNvSpPr/>
          <p:nvPr/>
        </p:nvSpPr>
        <p:spPr>
          <a:xfrm>
            <a:off x="928662" y="2714620"/>
            <a:ext cx="7286676" cy="930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smtClean="0">
                <a:cs typeface="TH SarabunPSK"/>
              </a:rPr>
              <a:t>องค์ความรู้ปี </a:t>
            </a:r>
            <a:r>
              <a:rPr lang="en-US" sz="3600" b="1" dirty="0" smtClean="0">
                <a:cs typeface="TH SarabunPSK"/>
              </a:rPr>
              <a:t>57</a:t>
            </a:r>
            <a:endParaRPr lang="th-TH" sz="3600" b="1" dirty="0">
              <a:cs typeface="TH SarabunPSK"/>
            </a:endParaRPr>
          </a:p>
        </p:txBody>
      </p:sp>
      <p:sp>
        <p:nvSpPr>
          <p:cNvPr id="7" name="คำบรรยายภาพแบบลูกศรขึ้น 6"/>
          <p:cNvSpPr/>
          <p:nvPr/>
        </p:nvSpPr>
        <p:spPr>
          <a:xfrm>
            <a:off x="642910" y="4214818"/>
            <a:ext cx="2428892" cy="200026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cs typeface="TH SarabunPSK"/>
              </a:rPr>
              <a:t>การปฏิบัติภารกิจ</a:t>
            </a:r>
            <a:endParaRPr lang="th-TH" sz="3200" b="1" dirty="0">
              <a:cs typeface="TH SarabunPSK"/>
            </a:endParaRPr>
          </a:p>
        </p:txBody>
      </p:sp>
      <p:sp>
        <p:nvSpPr>
          <p:cNvPr id="8" name="คำบรรยายภาพแบบลูกศรขึ้น 7"/>
          <p:cNvSpPr/>
          <p:nvPr/>
        </p:nvSpPr>
        <p:spPr>
          <a:xfrm>
            <a:off x="3357554" y="4214818"/>
            <a:ext cx="2428892" cy="200026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cs typeface="TH SarabunPSK"/>
              </a:rPr>
              <a:t>การถ่ายทอดยุทธศาสตร์</a:t>
            </a:r>
            <a:endParaRPr lang="th-TH" sz="3200" b="1" dirty="0">
              <a:cs typeface="TH SarabunPSK"/>
            </a:endParaRPr>
          </a:p>
        </p:txBody>
      </p:sp>
      <p:sp>
        <p:nvSpPr>
          <p:cNvPr id="9" name="คำบรรยายภาพแบบลูกศรขึ้น 8"/>
          <p:cNvSpPr/>
          <p:nvPr/>
        </p:nvSpPr>
        <p:spPr>
          <a:xfrm>
            <a:off x="6072198" y="4214818"/>
            <a:ext cx="2428892" cy="200026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latin typeface="TH SarabunPSK" pitchFamily="34" charset="-34"/>
                <a:cs typeface="TH SarabunPSK" pitchFamily="34" charset="-34"/>
              </a:rPr>
              <a:t>การต่อยอด       </a:t>
            </a:r>
            <a:r>
              <a:rPr lang="th-TH" sz="3200" b="1" dirty="0" smtClean="0">
                <a:latin typeface="TH SarabunPSK" pitchFamily="34" charset="-34"/>
                <a:cs typeface="TH SarabunPSK" pitchFamily="34" charset="-34"/>
              </a:rPr>
              <a:t>องค์</a:t>
            </a:r>
            <a:r>
              <a:rPr lang="th-TH" sz="3200" b="1" dirty="0" smtClean="0">
                <a:latin typeface="TH SarabunPSK" pitchFamily="34" charset="-34"/>
                <a:cs typeface="TH SarabunPSK" pitchFamily="34" charset="-34"/>
              </a:rPr>
              <a:t>ความรู้ ปี </a:t>
            </a:r>
            <a:r>
              <a:rPr lang="en-US" sz="3200" b="1" dirty="0" smtClean="0">
                <a:latin typeface="TH SarabunPSK" pitchFamily="34" charset="-34"/>
                <a:cs typeface="TH SarabunPSK" pitchFamily="34" charset="-34"/>
              </a:rPr>
              <a:t>56</a:t>
            </a:r>
            <a:endParaRPr lang="th-TH" sz="3200" b="1" dirty="0">
              <a:latin typeface="TH SarabunPSK" pitchFamily="34" charset="-34"/>
              <a:cs typeface="TH SarabunPSK" pitchFamily="34" charset="-34"/>
            </a:endParaRPr>
          </a:p>
        </p:txBody>
      </p:sp>
    </p:spTree>
    <p:extLst>
      <p:ext uri="{BB962C8B-B14F-4D97-AF65-F5344CB8AC3E}">
        <p14:creationId xmlns:p14="http://schemas.microsoft.com/office/powerpoint/2010/main" val="3858355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8701118"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ความเป็นมา </a:t>
            </a:r>
            <a:r>
              <a:rPr lang="en-US" sz="3200" b="1" dirty="0" smtClean="0">
                <a:solidFill>
                  <a:prstClr val="white"/>
                </a:solidFill>
                <a:latin typeface="TH SarabunPSK" pitchFamily="34" charset="-34"/>
                <a:cs typeface="TH SarabunPSK" pitchFamily="34" charset="-34"/>
              </a:rPr>
              <a:t>: </a:t>
            </a:r>
            <a:r>
              <a:rPr lang="th-TH" sz="3200" b="1" dirty="0" smtClean="0">
                <a:solidFill>
                  <a:prstClr val="white"/>
                </a:solidFill>
                <a:latin typeface="TH SarabunPSK" pitchFamily="34" charset="-34"/>
                <a:cs typeface="TH SarabunPSK" pitchFamily="34" charset="-34"/>
              </a:rPr>
              <a:t>การปฏิบัติภารกิจ</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buFont typeface="Wingdings" pitchFamily="2" charset="2"/>
              <a:buChar char="q"/>
              <a:tabLst>
                <a:tab pos="228600" algn="l"/>
                <a:tab pos="514350" algn="l"/>
                <a:tab pos="914400" algn="l"/>
                <a:tab pos="1485900" algn="l"/>
                <a:tab pos="1714500" algn="l"/>
              </a:tabLst>
            </a:pPr>
            <a:r>
              <a:rPr lang="th-TH" sz="3200" b="1" dirty="0" smtClean="0">
                <a:solidFill>
                  <a:schemeClr val="accent1"/>
                </a:solidFill>
                <a:latin typeface="TH SarabunPSK" pitchFamily="34" charset="-34"/>
                <a:cs typeface="TH SarabunPSK" pitchFamily="34" charset="-34"/>
              </a:rPr>
              <a:t>ภารกิจ</a:t>
            </a:r>
            <a:r>
              <a:rPr lang="th-TH" sz="3200" b="1" dirty="0" smtClean="0">
                <a:solidFill>
                  <a:prstClr val="black"/>
                </a:solidFill>
                <a:latin typeface="TH SarabunPSK" pitchFamily="34" charset="-34"/>
                <a:cs typeface="TH SarabunPSK" pitchFamily="34" charset="-34"/>
              </a:rPr>
              <a:t> </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ดำเนินการ</a:t>
            </a:r>
            <a:r>
              <a:rPr lang="th-TH" sz="3200" b="1" dirty="0">
                <a:solidFill>
                  <a:prstClr val="black"/>
                </a:solidFill>
                <a:latin typeface="TH SarabunPSK" pitchFamily="34" charset="-34"/>
                <a:cs typeface="TH SarabunPSK" pitchFamily="34" charset="-34"/>
              </a:rPr>
              <a:t>เกี่ยวกับการศึกษา วิเคราะห์ รวบรวมข้อมูลยุทธศาสตร์ หลักนิยม และเทคโนโลยีทางทหาร เพื่อการเตรียมกำลังและใช้</a:t>
            </a:r>
            <a:r>
              <a:rPr lang="th-TH" sz="3200" b="1" dirty="0" smtClean="0">
                <a:solidFill>
                  <a:prstClr val="black"/>
                </a:solidFill>
                <a:latin typeface="TH SarabunPSK" pitchFamily="34" charset="-34"/>
                <a:cs typeface="TH SarabunPSK" pitchFamily="34" charset="-34"/>
              </a:rPr>
              <a:t>กำลัง ทอ.</a:t>
            </a:r>
          </a:p>
          <a:p>
            <a:pPr marL="571500" indent="-571500">
              <a:buFont typeface="Wingdings" pitchFamily="2" charset="2"/>
              <a:buChar char="q"/>
              <a:tabLst>
                <a:tab pos="228600" algn="l"/>
                <a:tab pos="514350" algn="l"/>
                <a:tab pos="914400" algn="l"/>
                <a:tab pos="1485900" algn="l"/>
                <a:tab pos="1714500" algn="l"/>
              </a:tabLst>
            </a:pPr>
            <a:r>
              <a:rPr lang="th-TH" sz="3200" b="1" dirty="0" smtClean="0">
                <a:solidFill>
                  <a:schemeClr val="accent1"/>
                </a:solidFill>
                <a:latin typeface="TH SarabunPSK" pitchFamily="34" charset="-34"/>
                <a:cs typeface="TH SarabunPSK" pitchFamily="34" charset="-34"/>
              </a:rPr>
              <a:t>วิสัยทัศน์</a:t>
            </a:r>
            <a:r>
              <a:rPr lang="th-TH" sz="3200" b="1" dirty="0" smtClean="0">
                <a:solidFill>
                  <a:prstClr val="black"/>
                </a:solidFill>
                <a:latin typeface="TH SarabunPSK" pitchFamily="34" charset="-34"/>
                <a:cs typeface="TH SarabunPSK" pitchFamily="34" charset="-34"/>
              </a:rPr>
              <a:t> </a:t>
            </a:r>
            <a:r>
              <a:rPr lang="en-US" sz="3200" b="1" dirty="0" smtClean="0">
                <a:solidFill>
                  <a:prstClr val="black"/>
                </a:solidFill>
                <a:latin typeface="TH SarabunPSK" pitchFamily="34" charset="-34"/>
                <a:cs typeface="TH SarabunPSK" pitchFamily="34" charset="-34"/>
              </a:rPr>
              <a:t>:</a:t>
            </a:r>
            <a:r>
              <a:rPr lang="th-TH" sz="3200" b="1" dirty="0" smtClean="0">
                <a:solidFill>
                  <a:prstClr val="black"/>
                </a:solidFill>
                <a:latin typeface="TH SarabunPSK" pitchFamily="34" charset="-34"/>
                <a:cs typeface="TH SarabunPSK" pitchFamily="34" charset="-34"/>
              </a:rPr>
              <a:t> เป็นหน่วยงานระดับกองทัพในการสร้างองค์ความรู้เพื่อการขับเคลื่อนภารกิจของ ทอ. ตามแนวทางการบริหารจัดการเชิงยุทธศาสตร์</a:t>
            </a:r>
          </a:p>
          <a:p>
            <a:pPr marL="571500" lvl="0" indent="-571500">
              <a:buFont typeface="Wingdings" pitchFamily="2" charset="2"/>
              <a:buChar char="q"/>
              <a:tabLst>
                <a:tab pos="228600" algn="l"/>
                <a:tab pos="514350" algn="l"/>
                <a:tab pos="914400" algn="l"/>
                <a:tab pos="1485900" algn="l"/>
                <a:tab pos="1714500" algn="l"/>
              </a:tabLst>
            </a:pPr>
            <a:r>
              <a:rPr lang="th-TH" sz="3200" b="1" dirty="0" smtClean="0">
                <a:solidFill>
                  <a:schemeClr val="accent1"/>
                </a:solidFill>
                <a:latin typeface="TH SarabunPSK" pitchFamily="34" charset="-34"/>
                <a:cs typeface="TH SarabunPSK" pitchFamily="34" charset="-34"/>
              </a:rPr>
              <a:t>ประเด็นกลยุทธ์ </a:t>
            </a:r>
            <a:r>
              <a:rPr lang="en-US" sz="3200" b="1" dirty="0" smtClean="0">
                <a:solidFill>
                  <a:prstClr val="black"/>
                </a:solidFill>
                <a:latin typeface="TH SarabunPSK" pitchFamily="34" charset="-34"/>
                <a:cs typeface="TH SarabunPSK" pitchFamily="34" charset="-34"/>
              </a:rPr>
              <a:t>:</a:t>
            </a:r>
            <a:r>
              <a:rPr lang="th-TH" sz="3200" b="1" dirty="0" smtClean="0">
                <a:solidFill>
                  <a:prstClr val="black"/>
                </a:solidFill>
                <a:latin typeface="TH SarabunPSK" pitchFamily="34" charset="-34"/>
                <a:cs typeface="TH SarabunPSK" pitchFamily="34" charset="-34"/>
              </a:rPr>
              <a:t> การสร้างองค์ความรู้เพื่อการขับเคลื่อนยุทธศาสตร์ ทอ.</a:t>
            </a:r>
          </a:p>
          <a:p>
            <a:pPr marL="571500" indent="-571500">
              <a:buFont typeface="Wingdings" pitchFamily="2" charset="2"/>
              <a:buChar char="q"/>
              <a:tabLst>
                <a:tab pos="228600" algn="l"/>
                <a:tab pos="514350" algn="l"/>
                <a:tab pos="914400" algn="l"/>
                <a:tab pos="1485900" algn="l"/>
                <a:tab pos="1714500" algn="l"/>
              </a:tabLst>
            </a:pPr>
            <a:endParaRPr lang="en-US" sz="3200" b="1" dirty="0" smtClean="0">
              <a:solidFill>
                <a:prstClr val="black"/>
              </a:solidFill>
              <a:latin typeface="TH SarabunPSK" pitchFamily="34" charset="-34"/>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858355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8701118"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ความเป็นมา </a:t>
            </a:r>
            <a:r>
              <a:rPr lang="en-US" sz="3200" b="1" dirty="0" smtClean="0">
                <a:solidFill>
                  <a:prstClr val="white"/>
                </a:solidFill>
                <a:latin typeface="TH SarabunPSK" pitchFamily="34" charset="-34"/>
                <a:cs typeface="TH SarabunPSK" pitchFamily="34" charset="-34"/>
              </a:rPr>
              <a:t>: </a:t>
            </a:r>
            <a:r>
              <a:rPr lang="th-TH" sz="3200" b="1" dirty="0" smtClean="0">
                <a:solidFill>
                  <a:prstClr val="white"/>
                </a:solidFill>
                <a:latin typeface="TH SarabunPSK" pitchFamily="34" charset="-34"/>
                <a:cs typeface="TH SarabunPSK" pitchFamily="34" charset="-34"/>
              </a:rPr>
              <a:t>การถ่ายทอดยุทธศาสตร์</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indent="-571500">
              <a:buFont typeface="Wingdings" pitchFamily="2" charset="2"/>
              <a:buChar char="q"/>
              <a:tabLst>
                <a:tab pos="228600" algn="l"/>
                <a:tab pos="514350" algn="l"/>
                <a:tab pos="914400" algn="l"/>
                <a:tab pos="1485900" algn="l"/>
                <a:tab pos="1714500" algn="l"/>
              </a:tabLst>
            </a:pPr>
            <a:r>
              <a:rPr lang="th-TH" sz="3600" b="1" dirty="0" smtClean="0">
                <a:solidFill>
                  <a:prstClr val="black"/>
                </a:solidFill>
                <a:latin typeface="TH SarabunPSK" pitchFamily="34" charset="-34"/>
                <a:ea typeface="Cordia New"/>
                <a:cs typeface="TH SarabunPSK" pitchFamily="34" charset="-34"/>
              </a:rPr>
              <a:t>สนับสนุนยุทธศาสตร์ ทอ.</a:t>
            </a:r>
            <a:r>
              <a:rPr lang="en-US" sz="3600" b="1" dirty="0" smtClean="0">
                <a:solidFill>
                  <a:prstClr val="black"/>
                </a:solidFill>
                <a:latin typeface="TH SarabunPSK" pitchFamily="34" charset="-34"/>
                <a:ea typeface="Cordia New"/>
                <a:cs typeface="TH SarabunPSK" pitchFamily="34" charset="-34"/>
              </a:rPr>
              <a:t>(51 – 62) </a:t>
            </a:r>
            <a:r>
              <a:rPr lang="th-TH" sz="3600" b="1" dirty="0" smtClean="0">
                <a:solidFill>
                  <a:prstClr val="black"/>
                </a:solidFill>
                <a:latin typeface="TH SarabunPSK" pitchFamily="34" charset="-34"/>
                <a:ea typeface="Cordia New"/>
                <a:cs typeface="TH SarabunPSK" pitchFamily="34" charset="-34"/>
              </a:rPr>
              <a:t>ในส่วนที่ </a:t>
            </a:r>
            <a:r>
              <a:rPr lang="en-US" sz="3600" b="1" dirty="0" smtClean="0">
                <a:solidFill>
                  <a:prstClr val="black"/>
                </a:solidFill>
                <a:latin typeface="TH SarabunPSK" pitchFamily="34" charset="-34"/>
                <a:ea typeface="Cordia New"/>
                <a:cs typeface="TH SarabunPSK" pitchFamily="34" charset="-34"/>
              </a:rPr>
              <a:t>2 </a:t>
            </a:r>
            <a:r>
              <a:rPr lang="th-TH" sz="3600" b="1" dirty="0" smtClean="0">
                <a:solidFill>
                  <a:prstClr val="black"/>
                </a:solidFill>
                <a:latin typeface="TH SarabunPSK" pitchFamily="34" charset="-34"/>
                <a:ea typeface="Cordia New"/>
                <a:cs typeface="TH SarabunPSK" pitchFamily="34" charset="-34"/>
              </a:rPr>
              <a:t>การเสริมสร้างนภานุภาพเพื่อพัฒนากำลังรบมุ่งสู่วิสัยทัศน์แนวทางการพัฒนาสู่ </a:t>
            </a:r>
            <a:r>
              <a:rPr lang="en-US" sz="3600" b="1" dirty="0" smtClean="0">
                <a:solidFill>
                  <a:prstClr val="black"/>
                </a:solidFill>
                <a:latin typeface="TH SarabunPSK" pitchFamily="34" charset="-34"/>
                <a:ea typeface="Cordia New"/>
                <a:cs typeface="TH SarabunPSK" pitchFamily="34" charset="-34"/>
              </a:rPr>
              <a:t>NCAF</a:t>
            </a:r>
            <a:r>
              <a:rPr lang="th-TH" sz="3600" b="1" dirty="0" smtClean="0">
                <a:solidFill>
                  <a:prstClr val="black"/>
                </a:solidFill>
                <a:latin typeface="TH SarabunPSK" pitchFamily="34" charset="-34"/>
                <a:ea typeface="Cordia New"/>
                <a:cs typeface="TH SarabunPSK" pitchFamily="34" charset="-34"/>
              </a:rPr>
              <a:t> (</a:t>
            </a:r>
            <a:r>
              <a:rPr lang="en-US" sz="3600" b="1" dirty="0" smtClean="0">
                <a:solidFill>
                  <a:prstClr val="black"/>
                </a:solidFill>
                <a:latin typeface="TH SarabunPSK" pitchFamily="34" charset="-34"/>
                <a:ea typeface="Cordia New"/>
                <a:cs typeface="TH SarabunPSK" pitchFamily="34" charset="-34"/>
              </a:rPr>
              <a:t>6 </a:t>
            </a:r>
            <a:r>
              <a:rPr lang="th-TH" sz="3600" b="1" dirty="0" smtClean="0">
                <a:solidFill>
                  <a:prstClr val="black"/>
                </a:solidFill>
                <a:latin typeface="TH SarabunPSK" pitchFamily="34" charset="-34"/>
                <a:ea typeface="Cordia New"/>
                <a:cs typeface="TH SarabunPSK" pitchFamily="34" charset="-34"/>
              </a:rPr>
              <a:t>องค์ประกอบ)</a:t>
            </a:r>
            <a:endParaRPr lang="en-US" sz="3600" b="1" dirty="0" smtClean="0">
              <a:solidFill>
                <a:prstClr val="black"/>
              </a:solidFill>
              <a:latin typeface="TH SarabunPSK" pitchFamily="34" charset="-34"/>
              <a:ea typeface="Cordia New"/>
              <a:cs typeface="TH SarabunPSK" pitchFamily="34" charset="-34"/>
            </a:endParaRPr>
          </a:p>
          <a:p>
            <a:pPr>
              <a:tabLst>
                <a:tab pos="228600" algn="l"/>
                <a:tab pos="514350" algn="l"/>
                <a:tab pos="914400" algn="l"/>
                <a:tab pos="1485900" algn="l"/>
                <a:tab pos="1714500" algn="l"/>
              </a:tabLst>
            </a:pPr>
            <a:r>
              <a:rPr lang="en-US" sz="3600" b="1" dirty="0">
                <a:solidFill>
                  <a:prstClr val="black"/>
                </a:solidFill>
                <a:latin typeface="TH SarabunPSK" pitchFamily="34" charset="-34"/>
                <a:ea typeface="Cordia New"/>
                <a:cs typeface="TH SarabunPSK" pitchFamily="34" charset="-34"/>
              </a:rPr>
              <a:t>	</a:t>
            </a:r>
            <a:r>
              <a:rPr lang="en-US" sz="3600" b="1" dirty="0" smtClean="0">
                <a:solidFill>
                  <a:prstClr val="black"/>
                </a:solidFill>
                <a:latin typeface="TH SarabunPSK" pitchFamily="34" charset="-34"/>
                <a:ea typeface="Cordia New"/>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 เป้าหมาย</a:t>
            </a:r>
          </a:p>
          <a:p>
            <a:pPr>
              <a:tabLst>
                <a:tab pos="228600" algn="l"/>
                <a:tab pos="514350" algn="l"/>
                <a:tab pos="914400" algn="l"/>
                <a:tab pos="1485900" algn="l"/>
                <a:tab pos="1714500" algn="l"/>
              </a:tabLst>
            </a:pPr>
            <a:r>
              <a:rPr lang="th-TH" sz="3600" b="1" dirty="0">
                <a:solidFill>
                  <a:prstClr val="black"/>
                </a:solidFill>
                <a:latin typeface="TH SarabunPSK" pitchFamily="34" charset="-34"/>
                <a:ea typeface="Cordia New"/>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		- ตัวชี้วัด</a:t>
            </a:r>
          </a:p>
          <a:p>
            <a:pPr>
              <a:tabLst>
                <a:tab pos="228600" algn="l"/>
                <a:tab pos="514350" algn="l"/>
                <a:tab pos="914400" algn="l"/>
                <a:tab pos="1485900" algn="l"/>
                <a:tab pos="1714500" algn="l"/>
              </a:tabLst>
            </a:pPr>
            <a:r>
              <a:rPr lang="th-TH" sz="3600" b="1" dirty="0">
                <a:solidFill>
                  <a:prstClr val="black"/>
                </a:solidFill>
                <a:latin typeface="TH SarabunPSK" pitchFamily="34" charset="-34"/>
                <a:ea typeface="Cordia New"/>
                <a:cs typeface="TH SarabunPSK" pitchFamily="34" charset="-34"/>
              </a:rPr>
              <a:t>	</a:t>
            </a:r>
            <a:r>
              <a:rPr lang="th-TH" sz="3600" b="1" dirty="0" smtClean="0">
                <a:solidFill>
                  <a:prstClr val="black"/>
                </a:solidFill>
                <a:latin typeface="TH SarabunPSK" pitchFamily="34" charset="-34"/>
                <a:ea typeface="Cordia New"/>
                <a:cs typeface="TH SarabunPSK" pitchFamily="34" charset="-34"/>
              </a:rPr>
              <a:t>		- แนวทางการพัฒนา</a:t>
            </a:r>
            <a:endParaRPr lang="en-US" sz="3600" b="1" dirty="0" smtClean="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85835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6" name="Line 6"/>
          <p:cNvSpPr>
            <a:spLocks noChangeShapeType="1"/>
          </p:cNvSpPr>
          <p:nvPr/>
        </p:nvSpPr>
        <p:spPr bwMode="auto">
          <a:xfrm>
            <a:off x="1201738" y="3133725"/>
            <a:ext cx="7834312" cy="0"/>
          </a:xfrm>
          <a:prstGeom prst="line">
            <a:avLst/>
          </a:prstGeom>
          <a:noFill/>
          <a:ln w="19050">
            <a:solidFill>
              <a:schemeClr val="accent2">
                <a:lumMod val="40000"/>
                <a:lumOff val="60000"/>
              </a:schemeClr>
            </a:solidFill>
            <a:prstDash val="lgDashDot"/>
            <a:round/>
            <a:headEnd/>
            <a:tailEnd/>
          </a:ln>
        </p:spPr>
        <p:txBody>
          <a:bodyPr/>
          <a:lstStyle/>
          <a:p>
            <a:pPr fontAlgn="base">
              <a:spcBef>
                <a:spcPct val="0"/>
              </a:spcBef>
              <a:spcAft>
                <a:spcPct val="0"/>
              </a:spcAft>
              <a:defRPr/>
            </a:pPr>
            <a:endParaRPr lang="th-TH" sz="2400" b="1">
              <a:solidFill>
                <a:srgbClr val="000000"/>
              </a:solidFill>
              <a:latin typeface="Browallia New" pitchFamily="34" charset="-34"/>
            </a:endParaRPr>
          </a:p>
        </p:txBody>
      </p:sp>
      <p:sp>
        <p:nvSpPr>
          <p:cNvPr id="103438" name="Line 8"/>
          <p:cNvSpPr>
            <a:spLocks noChangeShapeType="1"/>
          </p:cNvSpPr>
          <p:nvPr/>
        </p:nvSpPr>
        <p:spPr bwMode="auto">
          <a:xfrm>
            <a:off x="1201738" y="5932488"/>
            <a:ext cx="7834312" cy="0"/>
          </a:xfrm>
          <a:prstGeom prst="line">
            <a:avLst/>
          </a:prstGeom>
          <a:noFill/>
          <a:ln w="19050">
            <a:solidFill>
              <a:schemeClr val="accent2">
                <a:lumMod val="40000"/>
                <a:lumOff val="60000"/>
              </a:schemeClr>
            </a:solidFill>
            <a:prstDash val="lgDashDot"/>
            <a:round/>
            <a:headEnd/>
            <a:tailEnd/>
          </a:ln>
        </p:spPr>
        <p:txBody>
          <a:bodyPr/>
          <a:lstStyle/>
          <a:p>
            <a:pPr fontAlgn="base">
              <a:spcBef>
                <a:spcPct val="0"/>
              </a:spcBef>
              <a:spcAft>
                <a:spcPct val="0"/>
              </a:spcAft>
              <a:defRPr/>
            </a:pPr>
            <a:endParaRPr lang="th-TH" sz="2400" b="1">
              <a:solidFill>
                <a:srgbClr val="000000"/>
              </a:solidFill>
              <a:latin typeface="Browallia New" pitchFamily="34" charset="-34"/>
            </a:endParaRPr>
          </a:p>
        </p:txBody>
      </p:sp>
      <p:sp>
        <p:nvSpPr>
          <p:cNvPr id="137" name="Freeform 136"/>
          <p:cNvSpPr/>
          <p:nvPr/>
        </p:nvSpPr>
        <p:spPr>
          <a:xfrm>
            <a:off x="1219200" y="2273300"/>
            <a:ext cx="5664200" cy="3543300"/>
          </a:xfrm>
          <a:custGeom>
            <a:avLst/>
            <a:gdLst>
              <a:gd name="connsiteX0" fmla="*/ 1193800 w 5664200"/>
              <a:gd name="connsiteY0" fmla="*/ 12700 h 3543300"/>
              <a:gd name="connsiteX1" fmla="*/ 4533900 w 5664200"/>
              <a:gd name="connsiteY1" fmla="*/ 12700 h 3543300"/>
              <a:gd name="connsiteX2" fmla="*/ 4533900 w 5664200"/>
              <a:gd name="connsiteY2" fmla="*/ 2717800 h 3543300"/>
              <a:gd name="connsiteX3" fmla="*/ 5664200 w 5664200"/>
              <a:gd name="connsiteY3" fmla="*/ 2717800 h 3543300"/>
              <a:gd name="connsiteX4" fmla="*/ 5664200 w 5664200"/>
              <a:gd name="connsiteY4" fmla="*/ 3543300 h 3543300"/>
              <a:gd name="connsiteX5" fmla="*/ 0 w 5664200"/>
              <a:gd name="connsiteY5" fmla="*/ 3543300 h 3543300"/>
              <a:gd name="connsiteX6" fmla="*/ 0 w 5664200"/>
              <a:gd name="connsiteY6" fmla="*/ 2717800 h 3543300"/>
              <a:gd name="connsiteX7" fmla="*/ 1117600 w 5664200"/>
              <a:gd name="connsiteY7" fmla="*/ 2717800 h 3543300"/>
              <a:gd name="connsiteX8" fmla="*/ 1117600 w 5664200"/>
              <a:gd name="connsiteY8" fmla="*/ 0 h 3543300"/>
              <a:gd name="connsiteX9" fmla="*/ 1193800 w 5664200"/>
              <a:gd name="connsiteY9" fmla="*/ 1270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4200" h="3543300">
                <a:moveTo>
                  <a:pt x="1193800" y="12700"/>
                </a:moveTo>
                <a:lnTo>
                  <a:pt x="4533900" y="12700"/>
                </a:lnTo>
                <a:lnTo>
                  <a:pt x="4533900" y="2717800"/>
                </a:lnTo>
                <a:lnTo>
                  <a:pt x="5664200" y="2717800"/>
                </a:lnTo>
                <a:lnTo>
                  <a:pt x="5664200" y="3543300"/>
                </a:lnTo>
                <a:lnTo>
                  <a:pt x="0" y="3543300"/>
                </a:lnTo>
                <a:lnTo>
                  <a:pt x="0" y="2717800"/>
                </a:lnTo>
                <a:lnTo>
                  <a:pt x="1117600" y="2717800"/>
                </a:lnTo>
                <a:lnTo>
                  <a:pt x="1117600" y="0"/>
                </a:lnTo>
                <a:lnTo>
                  <a:pt x="1193800" y="12700"/>
                </a:lnTo>
                <a:close/>
              </a:path>
            </a:pathLst>
          </a:custGeom>
          <a:solidFill>
            <a:schemeClr val="bg1">
              <a:lumMod val="95000"/>
              <a:alpha val="7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h-TH" sz="2400" b="1">
              <a:solidFill>
                <a:srgbClr val="FFFFFF"/>
              </a:solidFill>
            </a:endParaRPr>
          </a:p>
        </p:txBody>
      </p:sp>
      <p:sp>
        <p:nvSpPr>
          <p:cNvPr id="90" name="Rounded Rectangle 89"/>
          <p:cNvSpPr/>
          <p:nvPr/>
        </p:nvSpPr>
        <p:spPr>
          <a:xfrm>
            <a:off x="47625" y="750888"/>
            <a:ext cx="962025" cy="1514475"/>
          </a:xfrm>
          <a:prstGeom prst="roundRect">
            <a:avLst>
              <a:gd name="adj" fmla="val 190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600" b="1" dirty="0">
                <a:solidFill>
                  <a:srgbClr val="000000"/>
                </a:solidFill>
              </a:rPr>
              <a:t>Strategic</a:t>
            </a:r>
          </a:p>
          <a:p>
            <a:pPr algn="ctr" fontAlgn="base">
              <a:spcBef>
                <a:spcPct val="0"/>
              </a:spcBef>
              <a:spcAft>
                <a:spcPct val="0"/>
              </a:spcAft>
              <a:defRPr/>
            </a:pPr>
            <a:r>
              <a:rPr lang="en-US" sz="1600" b="1" dirty="0">
                <a:solidFill>
                  <a:srgbClr val="000000"/>
                </a:solidFill>
              </a:rPr>
              <a:t>Themes</a:t>
            </a:r>
            <a:endParaRPr lang="th-TH" sz="1600" b="1" dirty="0">
              <a:solidFill>
                <a:srgbClr val="000000"/>
              </a:solidFill>
            </a:endParaRPr>
          </a:p>
        </p:txBody>
      </p:sp>
      <p:sp>
        <p:nvSpPr>
          <p:cNvPr id="91" name="Rounded Rectangle 90"/>
          <p:cNvSpPr/>
          <p:nvPr/>
        </p:nvSpPr>
        <p:spPr>
          <a:xfrm>
            <a:off x="47625" y="2354263"/>
            <a:ext cx="962025" cy="730250"/>
          </a:xfrm>
          <a:prstGeom prst="roundRect">
            <a:avLst>
              <a:gd name="adj" fmla="val 190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600" b="1" dirty="0">
                <a:solidFill>
                  <a:srgbClr val="000000"/>
                </a:solidFill>
              </a:rPr>
              <a:t>Ends</a:t>
            </a:r>
            <a:endParaRPr lang="th-TH" sz="1600" b="1" dirty="0">
              <a:solidFill>
                <a:srgbClr val="000000"/>
              </a:solidFill>
            </a:endParaRPr>
          </a:p>
        </p:txBody>
      </p:sp>
      <p:sp>
        <p:nvSpPr>
          <p:cNvPr id="92" name="Rounded Rectangle 91"/>
          <p:cNvSpPr/>
          <p:nvPr/>
        </p:nvSpPr>
        <p:spPr>
          <a:xfrm>
            <a:off x="47625" y="3160713"/>
            <a:ext cx="962025" cy="2720975"/>
          </a:xfrm>
          <a:prstGeom prst="roundRect">
            <a:avLst>
              <a:gd name="adj" fmla="val 190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600" b="1" dirty="0">
                <a:solidFill>
                  <a:srgbClr val="000000"/>
                </a:solidFill>
              </a:rPr>
              <a:t>Ways</a:t>
            </a:r>
            <a:endParaRPr lang="th-TH" sz="1600" b="1" dirty="0">
              <a:solidFill>
                <a:srgbClr val="000000"/>
              </a:solidFill>
            </a:endParaRPr>
          </a:p>
        </p:txBody>
      </p:sp>
      <p:sp>
        <p:nvSpPr>
          <p:cNvPr id="93" name="Rounded Rectangle 92"/>
          <p:cNvSpPr/>
          <p:nvPr/>
        </p:nvSpPr>
        <p:spPr>
          <a:xfrm>
            <a:off x="47625" y="5964238"/>
            <a:ext cx="962025" cy="850900"/>
          </a:xfrm>
          <a:prstGeom prst="roundRect">
            <a:avLst>
              <a:gd name="adj" fmla="val 1902"/>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5400000" scaled="1"/>
            <a:tileRect/>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600" b="1" dirty="0">
                <a:solidFill>
                  <a:srgbClr val="000000"/>
                </a:solidFill>
              </a:rPr>
              <a:t>Means</a:t>
            </a:r>
            <a:endParaRPr lang="th-TH" sz="1600" b="1" dirty="0">
              <a:solidFill>
                <a:srgbClr val="000000"/>
              </a:solidFill>
            </a:endParaRPr>
          </a:p>
        </p:txBody>
      </p:sp>
      <p:sp>
        <p:nvSpPr>
          <p:cNvPr id="94" name="Rounded Rectangle 93"/>
          <p:cNvSpPr/>
          <p:nvPr/>
        </p:nvSpPr>
        <p:spPr>
          <a:xfrm>
            <a:off x="1228725" y="6083300"/>
            <a:ext cx="7737475" cy="704850"/>
          </a:xfrm>
          <a:prstGeom prst="roundRect">
            <a:avLst>
              <a:gd name="adj" fmla="val 4167"/>
            </a:avLst>
          </a:prstGeom>
          <a:solidFill>
            <a:schemeClr val="bg1">
              <a:lumMod val="8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h-TH" sz="2400" b="1">
              <a:solidFill>
                <a:srgbClr val="FFFFFF"/>
              </a:solidFill>
            </a:endParaRPr>
          </a:p>
        </p:txBody>
      </p:sp>
      <p:sp>
        <p:nvSpPr>
          <p:cNvPr id="103" name="Up Arrow 102"/>
          <p:cNvSpPr/>
          <p:nvPr/>
        </p:nvSpPr>
        <p:spPr>
          <a:xfrm>
            <a:off x="3841750" y="5842000"/>
            <a:ext cx="381000" cy="176213"/>
          </a:xfrm>
          <a:prstGeom prst="upArrow">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h-TH" sz="2400" b="1">
              <a:solidFill>
                <a:srgbClr val="FFFFFF"/>
              </a:solidFill>
            </a:endParaRPr>
          </a:p>
        </p:txBody>
      </p:sp>
      <p:sp>
        <p:nvSpPr>
          <p:cNvPr id="103435" name="Line 5"/>
          <p:cNvSpPr>
            <a:spLocks noChangeShapeType="1"/>
          </p:cNvSpPr>
          <p:nvPr/>
        </p:nvSpPr>
        <p:spPr bwMode="auto">
          <a:xfrm>
            <a:off x="1201738" y="2219325"/>
            <a:ext cx="7834312" cy="0"/>
          </a:xfrm>
          <a:prstGeom prst="line">
            <a:avLst/>
          </a:prstGeom>
          <a:noFill/>
          <a:ln w="19050">
            <a:solidFill>
              <a:schemeClr val="accent2">
                <a:lumMod val="40000"/>
                <a:lumOff val="60000"/>
              </a:schemeClr>
            </a:solidFill>
            <a:prstDash val="lgDashDot"/>
            <a:round/>
            <a:headEnd/>
            <a:tailEnd/>
          </a:ln>
        </p:spPr>
        <p:txBody>
          <a:bodyPr/>
          <a:lstStyle/>
          <a:p>
            <a:pPr fontAlgn="base">
              <a:spcBef>
                <a:spcPct val="0"/>
              </a:spcBef>
              <a:spcAft>
                <a:spcPct val="0"/>
              </a:spcAft>
              <a:defRPr/>
            </a:pPr>
            <a:endParaRPr lang="th-TH" sz="2400" b="1">
              <a:solidFill>
                <a:srgbClr val="000000"/>
              </a:solidFill>
              <a:latin typeface="Browallia New" pitchFamily="34" charset="-34"/>
            </a:endParaRPr>
          </a:p>
        </p:txBody>
      </p:sp>
      <p:sp>
        <p:nvSpPr>
          <p:cNvPr id="48140" name="Text Box 13"/>
          <p:cNvSpPr txBox="1">
            <a:spLocks noChangeArrowheads="1"/>
          </p:cNvSpPr>
          <p:nvPr/>
        </p:nvSpPr>
        <p:spPr bwMode="auto">
          <a:xfrm>
            <a:off x="1103313" y="790575"/>
            <a:ext cx="1135062" cy="782638"/>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th-TH" sz="1400" b="1">
                <a:solidFill>
                  <a:srgbClr val="0000CC"/>
                </a:solidFill>
                <a:latin typeface="Browallia New" pitchFamily="34" charset="-34"/>
              </a:rPr>
              <a:t>1</a:t>
            </a:r>
            <a:r>
              <a:rPr lang="en-US" sz="1400" b="1">
                <a:solidFill>
                  <a:srgbClr val="0000CC"/>
                </a:solidFill>
                <a:latin typeface="Browallia New" pitchFamily="34" charset="-34"/>
              </a:rPr>
              <a:t># </a:t>
            </a:r>
            <a:r>
              <a:rPr lang="th-TH" sz="1400" b="1">
                <a:solidFill>
                  <a:srgbClr val="0000CC"/>
                </a:solidFill>
                <a:latin typeface="Browallia New" pitchFamily="34" charset="-34"/>
              </a:rPr>
              <a:t>พิทักษ์รักษาและเทิดทูนสถาบัน</a:t>
            </a:r>
            <a:endParaRPr lang="en-US" sz="1400" b="1">
              <a:solidFill>
                <a:srgbClr val="0000CC"/>
              </a:solidFill>
              <a:latin typeface="Browallia New" pitchFamily="34" charset="-34"/>
            </a:endParaRPr>
          </a:p>
          <a:p>
            <a:pPr algn="ctr" fontAlgn="base">
              <a:lnSpc>
                <a:spcPct val="80000"/>
              </a:lnSpc>
              <a:spcBef>
                <a:spcPct val="0"/>
              </a:spcBef>
              <a:spcAft>
                <a:spcPct val="0"/>
              </a:spcAft>
            </a:pPr>
            <a:r>
              <a:rPr lang="th-TH" sz="1400" b="1">
                <a:solidFill>
                  <a:srgbClr val="0000CC"/>
                </a:solidFill>
                <a:latin typeface="Browallia New" pitchFamily="34" charset="-34"/>
              </a:rPr>
              <a:t>พระมหากษัตริย์</a:t>
            </a:r>
            <a:endParaRPr lang="th-TH" sz="1400" b="1" i="1">
              <a:solidFill>
                <a:srgbClr val="0000CC"/>
              </a:solidFill>
              <a:latin typeface="Browallia New" pitchFamily="34" charset="-34"/>
            </a:endParaRPr>
          </a:p>
        </p:txBody>
      </p:sp>
      <p:sp>
        <p:nvSpPr>
          <p:cNvPr id="48141" name="Text Box 14"/>
          <p:cNvSpPr txBox="1">
            <a:spLocks noChangeArrowheads="1"/>
          </p:cNvSpPr>
          <p:nvPr/>
        </p:nvSpPr>
        <p:spPr bwMode="auto">
          <a:xfrm>
            <a:off x="3059113" y="790575"/>
            <a:ext cx="1973262" cy="438150"/>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en-US" sz="1400" b="1">
                <a:solidFill>
                  <a:srgbClr val="0000CC"/>
                </a:solidFill>
                <a:latin typeface="Browallia New" pitchFamily="34" charset="-34"/>
              </a:rPr>
              <a:t>2# </a:t>
            </a:r>
            <a:r>
              <a:rPr lang="th-TH" sz="1400" b="1">
                <a:solidFill>
                  <a:srgbClr val="0000CC"/>
                </a:solidFill>
                <a:latin typeface="Browallia New" pitchFamily="34" charset="-34"/>
              </a:rPr>
              <a:t>เสริมสร้างสมรรถนะและความพร้อมในการป้องกันประเทศ</a:t>
            </a:r>
            <a:endParaRPr lang="th-TH" sz="1400" b="1" i="1">
              <a:solidFill>
                <a:srgbClr val="0000CC"/>
              </a:solidFill>
              <a:latin typeface="Browallia New" pitchFamily="34" charset="-34"/>
            </a:endParaRPr>
          </a:p>
        </p:txBody>
      </p:sp>
      <p:sp>
        <p:nvSpPr>
          <p:cNvPr id="48142" name="Text Box 15"/>
          <p:cNvSpPr txBox="1">
            <a:spLocks noChangeArrowheads="1"/>
          </p:cNvSpPr>
          <p:nvPr/>
        </p:nvSpPr>
        <p:spPr bwMode="auto">
          <a:xfrm>
            <a:off x="5534025" y="790575"/>
            <a:ext cx="1358900" cy="438150"/>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lang="en-US" sz="1400" b="1">
                <a:solidFill>
                  <a:srgbClr val="0000CC"/>
                </a:solidFill>
                <a:latin typeface="Browallia New" pitchFamily="34" charset="-34"/>
              </a:rPr>
              <a:t>3#</a:t>
            </a:r>
            <a:r>
              <a:rPr lang="th-TH" sz="1400" b="1">
                <a:solidFill>
                  <a:srgbClr val="0000CC"/>
                </a:solidFill>
                <a:latin typeface="Browallia New" pitchFamily="34" charset="-34"/>
              </a:rPr>
              <a:t> รักษาความมั่นคงแห่งรัฐ</a:t>
            </a:r>
            <a:endParaRPr lang="th-TH" sz="1400" b="1" i="1">
              <a:solidFill>
                <a:srgbClr val="0000CC"/>
              </a:solidFill>
              <a:latin typeface="Browallia New" pitchFamily="34" charset="-34"/>
            </a:endParaRPr>
          </a:p>
        </p:txBody>
      </p:sp>
      <p:sp>
        <p:nvSpPr>
          <p:cNvPr id="103444" name="AutoShape 18"/>
          <p:cNvSpPr>
            <a:spLocks noChangeArrowheads="1"/>
          </p:cNvSpPr>
          <p:nvPr/>
        </p:nvSpPr>
        <p:spPr bwMode="auto">
          <a:xfrm>
            <a:off x="2517775" y="2325688"/>
            <a:ext cx="644525" cy="309562"/>
          </a:xfrm>
          <a:prstGeom prst="octagon">
            <a:avLst>
              <a:gd name="adj" fmla="val 15667"/>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80000"/>
              </a:lnSpc>
              <a:spcBef>
                <a:spcPct val="0"/>
              </a:spcBef>
              <a:spcAft>
                <a:spcPct val="0"/>
              </a:spcAft>
              <a:defRPr/>
            </a:pPr>
            <a:r>
              <a:rPr lang="th-TH" sz="1200">
                <a:solidFill>
                  <a:srgbClr val="FFFFFF">
                    <a:lumMod val="50000"/>
                  </a:srgbClr>
                </a:solidFill>
                <a:latin typeface="Browallia New" pitchFamily="34" charset="-34"/>
              </a:rPr>
              <a:t>ประชาชน</a:t>
            </a:r>
            <a:endParaRPr lang="en-US" sz="1200" dirty="0">
              <a:solidFill>
                <a:srgbClr val="FFFFFF">
                  <a:lumMod val="50000"/>
                </a:srgbClr>
              </a:solidFill>
              <a:latin typeface="Browallia New" pitchFamily="34" charset="-34"/>
            </a:endParaRPr>
          </a:p>
          <a:p>
            <a:pPr algn="ctr" fontAlgn="base">
              <a:lnSpc>
                <a:spcPct val="80000"/>
              </a:lnSpc>
              <a:spcBef>
                <a:spcPct val="0"/>
              </a:spcBef>
              <a:spcAft>
                <a:spcPct val="0"/>
              </a:spcAft>
              <a:defRPr/>
            </a:pPr>
            <a:r>
              <a:rPr lang="th-TH" sz="1200">
                <a:solidFill>
                  <a:srgbClr val="FFFFFF">
                    <a:lumMod val="50000"/>
                  </a:srgbClr>
                </a:solidFill>
                <a:latin typeface="Browallia New" pitchFamily="34" charset="-34"/>
              </a:rPr>
              <a:t>เชื่อมั่นศรัทธา</a:t>
            </a:r>
          </a:p>
        </p:txBody>
      </p:sp>
      <p:sp>
        <p:nvSpPr>
          <p:cNvPr id="103445" name="AutoShape 19"/>
          <p:cNvSpPr>
            <a:spLocks noChangeArrowheads="1"/>
          </p:cNvSpPr>
          <p:nvPr/>
        </p:nvSpPr>
        <p:spPr bwMode="auto">
          <a:xfrm>
            <a:off x="4105275" y="2325688"/>
            <a:ext cx="1470025" cy="309562"/>
          </a:xfrm>
          <a:prstGeom prst="octagon">
            <a:avLst>
              <a:gd name="adj" fmla="val 15667"/>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80000"/>
              </a:lnSpc>
              <a:spcBef>
                <a:spcPct val="0"/>
              </a:spcBef>
              <a:spcAft>
                <a:spcPct val="0"/>
              </a:spcAft>
              <a:defRPr/>
            </a:pPr>
            <a:r>
              <a:rPr lang="th-TH" sz="1100">
                <a:solidFill>
                  <a:srgbClr val="FFFFFF">
                    <a:lumMod val="50000"/>
                  </a:srgbClr>
                </a:solidFill>
                <a:latin typeface="Browallia New" pitchFamily="34" charset="-34"/>
              </a:rPr>
              <a:t>ภัยคุกคามถูกป้องปราม/</a:t>
            </a:r>
          </a:p>
          <a:p>
            <a:pPr algn="ctr" fontAlgn="base">
              <a:lnSpc>
                <a:spcPct val="80000"/>
              </a:lnSpc>
              <a:spcBef>
                <a:spcPct val="0"/>
              </a:spcBef>
              <a:spcAft>
                <a:spcPct val="0"/>
              </a:spcAft>
              <a:defRPr/>
            </a:pPr>
            <a:r>
              <a:rPr lang="th-TH" sz="1100">
                <a:solidFill>
                  <a:srgbClr val="FFFFFF">
                    <a:lumMod val="50000"/>
                  </a:srgbClr>
                </a:solidFill>
                <a:latin typeface="Browallia New" pitchFamily="34" charset="-34"/>
              </a:rPr>
              <a:t>ถ่วงดุลอำนาจ </a:t>
            </a:r>
            <a:r>
              <a:rPr lang="en-US" sz="1100" dirty="0">
                <a:solidFill>
                  <a:srgbClr val="FFFFFF">
                    <a:lumMod val="50000"/>
                  </a:srgbClr>
                </a:solidFill>
                <a:latin typeface="Browallia New" pitchFamily="34" charset="-34"/>
              </a:rPr>
              <a:t>(Balance of power)</a:t>
            </a:r>
            <a:endParaRPr lang="th-TH" sz="1100">
              <a:solidFill>
                <a:srgbClr val="FFFFFF">
                  <a:lumMod val="50000"/>
                </a:srgbClr>
              </a:solidFill>
              <a:latin typeface="Browallia New" pitchFamily="34" charset="-34"/>
            </a:endParaRPr>
          </a:p>
        </p:txBody>
      </p:sp>
      <p:sp>
        <p:nvSpPr>
          <p:cNvPr id="103446" name="AutoShape 20"/>
          <p:cNvSpPr>
            <a:spLocks noChangeArrowheads="1"/>
          </p:cNvSpPr>
          <p:nvPr/>
        </p:nvSpPr>
        <p:spPr bwMode="auto">
          <a:xfrm>
            <a:off x="5767388" y="2325688"/>
            <a:ext cx="1027112" cy="735012"/>
          </a:xfrm>
          <a:prstGeom prst="octagon">
            <a:avLst>
              <a:gd name="adj" fmla="val 11722"/>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90000"/>
              </a:lnSpc>
              <a:spcBef>
                <a:spcPct val="0"/>
              </a:spcBef>
              <a:spcAft>
                <a:spcPct val="0"/>
              </a:spcAft>
              <a:defRPr/>
            </a:pPr>
            <a:r>
              <a:rPr lang="th-TH" sz="1100">
                <a:solidFill>
                  <a:srgbClr val="FFFFFF">
                    <a:lumMod val="50000"/>
                  </a:srgbClr>
                </a:solidFill>
                <a:latin typeface="Browallia New" pitchFamily="34" charset="-34"/>
              </a:rPr>
              <a:t>ประชาชน/กลุ่มเป้าหมาย/พื้นที่เป้าหมายมีความมั่นคง ปลอดภัย และสันติสุข</a:t>
            </a:r>
          </a:p>
        </p:txBody>
      </p:sp>
      <p:sp>
        <p:nvSpPr>
          <p:cNvPr id="103447" name="AutoShape 21"/>
          <p:cNvSpPr>
            <a:spLocks noChangeArrowheads="1"/>
          </p:cNvSpPr>
          <p:nvPr/>
        </p:nvSpPr>
        <p:spPr bwMode="auto">
          <a:xfrm>
            <a:off x="2517775" y="2751138"/>
            <a:ext cx="3057525" cy="309562"/>
          </a:xfrm>
          <a:prstGeom prst="octagon">
            <a:avLst>
              <a:gd name="adj" fmla="val 15667"/>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80000"/>
              </a:lnSpc>
              <a:spcBef>
                <a:spcPct val="0"/>
              </a:spcBef>
              <a:spcAft>
                <a:spcPct val="0"/>
              </a:spcAft>
              <a:defRPr/>
            </a:pPr>
            <a:r>
              <a:rPr lang="th-TH" sz="1200" u="sng">
                <a:solidFill>
                  <a:srgbClr val="FFFFFF">
                    <a:lumMod val="50000"/>
                  </a:srgbClr>
                </a:solidFill>
                <a:latin typeface="Browallia New" pitchFamily="34" charset="-34"/>
              </a:rPr>
              <a:t>กองทัพอากาศ</a:t>
            </a:r>
            <a:r>
              <a:rPr lang="th-TH" sz="1200">
                <a:solidFill>
                  <a:srgbClr val="FFFFFF">
                    <a:lumMod val="50000"/>
                  </a:srgbClr>
                </a:solidFill>
                <a:latin typeface="Browallia New" pitchFamily="34" charset="-34"/>
              </a:rPr>
              <a:t>มีสมรรถนะและความพร้อมในการป้องกันประเทศ</a:t>
            </a:r>
          </a:p>
        </p:txBody>
      </p:sp>
      <p:cxnSp>
        <p:nvCxnSpPr>
          <p:cNvPr id="48147" name="AutoShape 22"/>
          <p:cNvCxnSpPr>
            <a:cxnSpLocks noChangeShapeType="1"/>
            <a:endCxn id="103447" idx="2"/>
          </p:cNvCxnSpPr>
          <p:nvPr/>
        </p:nvCxnSpPr>
        <p:spPr bwMode="auto">
          <a:xfrm flipV="1">
            <a:off x="4044950" y="3060700"/>
            <a:ext cx="1588" cy="401638"/>
          </a:xfrm>
          <a:prstGeom prst="straightConnector1">
            <a:avLst/>
          </a:prstGeom>
          <a:noFill/>
          <a:ln w="9525">
            <a:solidFill>
              <a:schemeClr val="tx1"/>
            </a:solidFill>
            <a:round/>
            <a:headEnd/>
            <a:tailEnd type="arrow" w="med" len="med"/>
          </a:ln>
        </p:spPr>
      </p:cxnSp>
      <p:cxnSp>
        <p:nvCxnSpPr>
          <p:cNvPr id="48148" name="AutoShape 23"/>
          <p:cNvCxnSpPr>
            <a:cxnSpLocks noChangeShapeType="1"/>
          </p:cNvCxnSpPr>
          <p:nvPr/>
        </p:nvCxnSpPr>
        <p:spPr bwMode="auto">
          <a:xfrm flipV="1">
            <a:off x="1470025" y="3060700"/>
            <a:ext cx="0" cy="242888"/>
          </a:xfrm>
          <a:prstGeom prst="straightConnector1">
            <a:avLst/>
          </a:prstGeom>
          <a:noFill/>
          <a:ln w="9525">
            <a:solidFill>
              <a:schemeClr val="tx1"/>
            </a:solidFill>
            <a:round/>
            <a:headEnd/>
            <a:tailEnd type="arrow" w="med" len="med"/>
          </a:ln>
        </p:spPr>
      </p:cxnSp>
      <p:cxnSp>
        <p:nvCxnSpPr>
          <p:cNvPr id="48149" name="AutoShape 24"/>
          <p:cNvCxnSpPr>
            <a:cxnSpLocks noChangeShapeType="1"/>
            <a:endCxn id="103446" idx="2"/>
          </p:cNvCxnSpPr>
          <p:nvPr/>
        </p:nvCxnSpPr>
        <p:spPr bwMode="auto">
          <a:xfrm flipV="1">
            <a:off x="6281738" y="3060700"/>
            <a:ext cx="0" cy="242888"/>
          </a:xfrm>
          <a:prstGeom prst="straightConnector1">
            <a:avLst/>
          </a:prstGeom>
          <a:noFill/>
          <a:ln w="9525">
            <a:solidFill>
              <a:schemeClr val="tx1"/>
            </a:solidFill>
            <a:round/>
            <a:headEnd/>
            <a:tailEnd type="arrow" w="med" len="med"/>
          </a:ln>
        </p:spPr>
      </p:cxnSp>
      <p:sp>
        <p:nvSpPr>
          <p:cNvPr id="103451" name="Oval 25"/>
          <p:cNvSpPr>
            <a:spLocks noChangeArrowheads="1"/>
          </p:cNvSpPr>
          <p:nvPr/>
        </p:nvSpPr>
        <p:spPr bwMode="auto">
          <a:xfrm>
            <a:off x="7988300" y="1490663"/>
            <a:ext cx="912813" cy="584200"/>
          </a:xfrm>
          <a:prstGeom prst="ellipse">
            <a:avLst/>
          </a:prstGeom>
          <a:solidFill>
            <a:schemeClr val="bg1">
              <a:lumMod val="85000"/>
            </a:schemeClr>
          </a:solidFill>
          <a:ln w="9525" cap="rnd">
            <a:solidFill>
              <a:srgbClr val="339933"/>
            </a:solidFill>
            <a:prstDash val="sysDot"/>
            <a:round/>
            <a:headEnd/>
            <a:tailEnd/>
          </a:ln>
        </p:spPr>
        <p:txBody>
          <a:bodyPr wrap="none" lIns="0" rIns="0" anchor="ctr"/>
          <a:lstStyle/>
          <a:p>
            <a:pPr algn="ctr" fontAlgn="base">
              <a:lnSpc>
                <a:spcPct val="90000"/>
              </a:lnSpc>
              <a:spcBef>
                <a:spcPct val="0"/>
              </a:spcBef>
              <a:spcAft>
                <a:spcPct val="0"/>
              </a:spcAft>
              <a:defRPr/>
            </a:pPr>
            <a:r>
              <a:rPr lang="th-TH" sz="1400" b="1">
                <a:solidFill>
                  <a:srgbClr val="FFFFFF">
                    <a:lumMod val="50000"/>
                  </a:srgbClr>
                </a:solidFill>
                <a:latin typeface="Browallia New" pitchFamily="34" charset="-34"/>
              </a:rPr>
              <a:t>ประชาชน/</a:t>
            </a:r>
          </a:p>
          <a:p>
            <a:pPr algn="ctr" fontAlgn="base">
              <a:lnSpc>
                <a:spcPct val="90000"/>
              </a:lnSpc>
              <a:spcBef>
                <a:spcPct val="0"/>
              </a:spcBef>
              <a:spcAft>
                <a:spcPct val="0"/>
              </a:spcAft>
              <a:defRPr/>
            </a:pPr>
            <a:r>
              <a:rPr lang="th-TH" sz="1400" b="1">
                <a:solidFill>
                  <a:srgbClr val="FFFFFF">
                    <a:lumMod val="50000"/>
                  </a:srgbClr>
                </a:solidFill>
                <a:latin typeface="Browallia New" pitchFamily="34" charset="-34"/>
              </a:rPr>
              <a:t>กลุ่มเป้าหมาย</a:t>
            </a:r>
          </a:p>
        </p:txBody>
      </p:sp>
      <p:sp>
        <p:nvSpPr>
          <p:cNvPr id="103452" name="AutoShape 26"/>
          <p:cNvSpPr>
            <a:spLocks noChangeArrowheads="1"/>
          </p:cNvSpPr>
          <p:nvPr/>
        </p:nvSpPr>
        <p:spPr bwMode="auto">
          <a:xfrm>
            <a:off x="8067675" y="2325688"/>
            <a:ext cx="752475" cy="735012"/>
          </a:xfrm>
          <a:prstGeom prst="octagon">
            <a:avLst>
              <a:gd name="adj" fmla="val 11722"/>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90000"/>
              </a:lnSpc>
              <a:spcBef>
                <a:spcPct val="0"/>
              </a:spcBef>
              <a:spcAft>
                <a:spcPct val="0"/>
              </a:spcAft>
              <a:defRPr/>
            </a:pPr>
            <a:r>
              <a:rPr lang="th-TH" sz="1100">
                <a:solidFill>
                  <a:srgbClr val="FFFFFF">
                    <a:lumMod val="50000"/>
                  </a:srgbClr>
                </a:solidFill>
                <a:latin typeface="Browallia New" pitchFamily="34" charset="-34"/>
              </a:rPr>
              <a:t>ประชาชน/กลุ่มเป้าหมาย/พื้นที่เป้าหมายได้รับการพัฒนา</a:t>
            </a:r>
          </a:p>
        </p:txBody>
      </p:sp>
      <p:sp>
        <p:nvSpPr>
          <p:cNvPr id="103453" name="AutoShape 27"/>
          <p:cNvSpPr>
            <a:spLocks noChangeArrowheads="1"/>
          </p:cNvSpPr>
          <p:nvPr/>
        </p:nvSpPr>
        <p:spPr bwMode="auto">
          <a:xfrm>
            <a:off x="8067675" y="3316288"/>
            <a:ext cx="752475" cy="630237"/>
          </a:xfrm>
          <a:prstGeom prst="roundRect">
            <a:avLst>
              <a:gd name="adj" fmla="val 7352"/>
            </a:avLst>
          </a:prstGeom>
          <a:solidFill>
            <a:schemeClr val="bg1">
              <a:lumMod val="85000"/>
            </a:schemeClr>
          </a:solidFill>
          <a:ln w="3175" cap="rnd" algn="ctr">
            <a:solidFill>
              <a:srgbClr val="CC6600"/>
            </a:solidFill>
            <a:prstDash val="sysDot"/>
            <a:round/>
            <a:headEnd/>
            <a:tailEnd/>
          </a:ln>
        </p:spPr>
        <p:txBody>
          <a:bodyPr lIns="0" rIns="0" anchor="ctr"/>
          <a:lstStyle/>
          <a:p>
            <a:pPr algn="ctr" fontAlgn="base">
              <a:lnSpc>
                <a:spcPts val="1600"/>
              </a:lnSpc>
              <a:spcBef>
                <a:spcPct val="0"/>
              </a:spcBef>
              <a:spcAft>
                <a:spcPct val="0"/>
              </a:spcAft>
              <a:defRPr/>
            </a:pPr>
            <a:r>
              <a:rPr lang="th-TH" sz="1200">
                <a:solidFill>
                  <a:srgbClr val="FFFFFF">
                    <a:lumMod val="50000"/>
                  </a:srgbClr>
                </a:solidFill>
                <a:latin typeface="Browallia New" pitchFamily="34" charset="-34"/>
              </a:rPr>
              <a:t>ปฏิบัติภารกิจตามที่ได้รับมอบหมาย</a:t>
            </a:r>
          </a:p>
        </p:txBody>
      </p:sp>
      <p:cxnSp>
        <p:nvCxnSpPr>
          <p:cNvPr id="48153" name="AutoShape 28"/>
          <p:cNvCxnSpPr>
            <a:cxnSpLocks noChangeShapeType="1"/>
            <a:stCxn id="103452" idx="2"/>
            <a:endCxn id="103451" idx="4"/>
          </p:cNvCxnSpPr>
          <p:nvPr/>
        </p:nvCxnSpPr>
        <p:spPr bwMode="auto">
          <a:xfrm flipV="1">
            <a:off x="8445500" y="2074863"/>
            <a:ext cx="0" cy="250825"/>
          </a:xfrm>
          <a:prstGeom prst="straightConnector1">
            <a:avLst/>
          </a:prstGeom>
          <a:noFill/>
          <a:ln w="9525">
            <a:solidFill>
              <a:schemeClr val="tx1"/>
            </a:solidFill>
            <a:round/>
            <a:headEnd/>
            <a:tailEnd type="arrow" w="med" len="med"/>
          </a:ln>
        </p:spPr>
      </p:cxnSp>
      <p:cxnSp>
        <p:nvCxnSpPr>
          <p:cNvPr id="48154" name="AutoShape 29"/>
          <p:cNvCxnSpPr>
            <a:cxnSpLocks noChangeShapeType="1"/>
            <a:endCxn id="103452" idx="2"/>
          </p:cNvCxnSpPr>
          <p:nvPr/>
        </p:nvCxnSpPr>
        <p:spPr bwMode="auto">
          <a:xfrm flipV="1">
            <a:off x="8445500" y="3060700"/>
            <a:ext cx="0" cy="242888"/>
          </a:xfrm>
          <a:prstGeom prst="straightConnector1">
            <a:avLst/>
          </a:prstGeom>
          <a:noFill/>
          <a:ln w="9525">
            <a:solidFill>
              <a:schemeClr val="tx1"/>
            </a:solidFill>
            <a:round/>
            <a:headEnd/>
            <a:tailEnd type="arrow" w="med" len="med"/>
          </a:ln>
        </p:spPr>
      </p:cxnSp>
      <p:cxnSp>
        <p:nvCxnSpPr>
          <p:cNvPr id="48155" name="AutoShape 30"/>
          <p:cNvCxnSpPr>
            <a:cxnSpLocks noChangeShapeType="1"/>
          </p:cNvCxnSpPr>
          <p:nvPr/>
        </p:nvCxnSpPr>
        <p:spPr bwMode="auto">
          <a:xfrm>
            <a:off x="4797425" y="3370263"/>
            <a:ext cx="922338" cy="1587"/>
          </a:xfrm>
          <a:prstGeom prst="bentConnector3">
            <a:avLst>
              <a:gd name="adj1" fmla="val 50000"/>
            </a:avLst>
          </a:prstGeom>
          <a:noFill/>
          <a:ln w="9525">
            <a:solidFill>
              <a:schemeClr val="tx1"/>
            </a:solidFill>
            <a:miter lim="800000"/>
            <a:headEnd/>
            <a:tailEnd type="arrow" w="med" len="med"/>
          </a:ln>
        </p:spPr>
      </p:cxnSp>
      <p:sp>
        <p:nvSpPr>
          <p:cNvPr id="48156" name="Line 32"/>
          <p:cNvSpPr>
            <a:spLocks noChangeShapeType="1"/>
          </p:cNvSpPr>
          <p:nvPr/>
        </p:nvSpPr>
        <p:spPr bwMode="auto">
          <a:xfrm flipV="1">
            <a:off x="2840038" y="2638425"/>
            <a:ext cx="0" cy="107950"/>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48157" name="Line 33"/>
          <p:cNvSpPr>
            <a:spLocks noChangeShapeType="1"/>
          </p:cNvSpPr>
          <p:nvPr/>
        </p:nvSpPr>
        <p:spPr bwMode="auto">
          <a:xfrm flipV="1">
            <a:off x="3638550" y="2638425"/>
            <a:ext cx="0" cy="107950"/>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103459" name="Rectangle 34"/>
          <p:cNvSpPr>
            <a:spLocks noChangeArrowheads="1"/>
          </p:cNvSpPr>
          <p:nvPr/>
        </p:nvSpPr>
        <p:spPr bwMode="auto">
          <a:xfrm>
            <a:off x="1333500" y="5060950"/>
            <a:ext cx="5486400" cy="654050"/>
          </a:xfrm>
          <a:prstGeom prst="rect">
            <a:avLst/>
          </a:prstGeom>
          <a:solidFill>
            <a:schemeClr val="bg1">
              <a:alpha val="59999"/>
            </a:schemeClr>
          </a:solidFill>
          <a:ln w="12700">
            <a:solidFill>
              <a:schemeClr val="bg1">
                <a:lumMod val="50000"/>
              </a:schemeClr>
            </a:solidFill>
            <a:prstDash val="sysDot"/>
            <a:miter lim="800000"/>
            <a:headEnd/>
            <a:tailEnd/>
          </a:ln>
        </p:spPr>
        <p:txBody>
          <a:bodyPr wrap="none" anchor="ctr"/>
          <a:lstStyle/>
          <a:p>
            <a:pPr algn="ctr" fontAlgn="base">
              <a:spcBef>
                <a:spcPct val="0"/>
              </a:spcBef>
              <a:spcAft>
                <a:spcPct val="0"/>
              </a:spcAft>
              <a:defRPr/>
            </a:pPr>
            <a:endParaRPr lang="th-TH" sz="2000">
              <a:solidFill>
                <a:srgbClr val="000000"/>
              </a:solidFill>
              <a:latin typeface="Browallia New" pitchFamily="34" charset="-34"/>
            </a:endParaRPr>
          </a:p>
        </p:txBody>
      </p:sp>
      <p:sp>
        <p:nvSpPr>
          <p:cNvPr id="103464" name="Oval 40"/>
          <p:cNvSpPr>
            <a:spLocks noChangeArrowheads="1"/>
          </p:cNvSpPr>
          <p:nvPr/>
        </p:nvSpPr>
        <p:spPr bwMode="auto">
          <a:xfrm>
            <a:off x="5705475" y="1490663"/>
            <a:ext cx="1150938" cy="584200"/>
          </a:xfrm>
          <a:prstGeom prst="ellipse">
            <a:avLst/>
          </a:prstGeom>
          <a:solidFill>
            <a:schemeClr val="bg1">
              <a:lumMod val="85000"/>
            </a:schemeClr>
          </a:solidFill>
          <a:ln w="9525" cap="rnd">
            <a:solidFill>
              <a:srgbClr val="339933"/>
            </a:solidFill>
            <a:prstDash val="sysDot"/>
            <a:round/>
            <a:headEnd/>
            <a:tailEnd/>
          </a:ln>
        </p:spPr>
        <p:txBody>
          <a:bodyPr wrap="none" lIns="0" rIns="0" anchor="ctr"/>
          <a:lstStyle/>
          <a:p>
            <a:pPr algn="ctr" fontAlgn="base">
              <a:lnSpc>
                <a:spcPct val="90000"/>
              </a:lnSpc>
              <a:spcBef>
                <a:spcPct val="0"/>
              </a:spcBef>
              <a:spcAft>
                <a:spcPct val="0"/>
              </a:spcAft>
              <a:defRPr/>
            </a:pPr>
            <a:endParaRPr lang="th-TH" sz="1400" b="1">
              <a:solidFill>
                <a:srgbClr val="FFFFFF">
                  <a:lumMod val="50000"/>
                </a:srgbClr>
              </a:solidFill>
              <a:latin typeface="Browallia New" pitchFamily="34" charset="-34"/>
            </a:endParaRPr>
          </a:p>
        </p:txBody>
      </p:sp>
      <p:sp>
        <p:nvSpPr>
          <p:cNvPr id="103465" name="Text Box 41"/>
          <p:cNvSpPr txBox="1">
            <a:spLocks noChangeArrowheads="1"/>
          </p:cNvSpPr>
          <p:nvPr/>
        </p:nvSpPr>
        <p:spPr bwMode="auto">
          <a:xfrm>
            <a:off x="5670550" y="1525588"/>
            <a:ext cx="720725" cy="503237"/>
          </a:xfrm>
          <a:prstGeom prst="rect">
            <a:avLst/>
          </a:prstGeom>
          <a:noFill/>
          <a:ln w="9525">
            <a:noFill/>
            <a:miter lim="800000"/>
            <a:headEnd/>
            <a:tailEnd/>
          </a:ln>
        </p:spPr>
        <p:txBody>
          <a:bodyPr lIns="0" rIns="0" anchor="ctr"/>
          <a:lstStyle/>
          <a:p>
            <a:pPr algn="r" fontAlgn="base">
              <a:lnSpc>
                <a:spcPct val="90000"/>
              </a:lnSpc>
              <a:spcBef>
                <a:spcPct val="0"/>
              </a:spcBef>
              <a:spcAft>
                <a:spcPct val="0"/>
              </a:spcAft>
              <a:defRPr/>
            </a:pPr>
            <a:r>
              <a:rPr lang="th-TH" sz="1200" b="1" dirty="0">
                <a:solidFill>
                  <a:srgbClr val="FFFFFF">
                    <a:lumMod val="50000"/>
                  </a:srgbClr>
                </a:solidFill>
                <a:latin typeface="Browallia New" pitchFamily="34" charset="-34"/>
              </a:rPr>
              <a:t>ประชาชน/กลุ่มเป้าหมาย/</a:t>
            </a:r>
          </a:p>
          <a:p>
            <a:pPr algn="r" fontAlgn="base">
              <a:lnSpc>
                <a:spcPct val="90000"/>
              </a:lnSpc>
              <a:spcBef>
                <a:spcPct val="0"/>
              </a:spcBef>
              <a:spcAft>
                <a:spcPct val="0"/>
              </a:spcAft>
              <a:defRPr/>
            </a:pPr>
            <a:r>
              <a:rPr lang="th-TH" sz="1200" b="1" dirty="0">
                <a:solidFill>
                  <a:srgbClr val="FFFFFF">
                    <a:lumMod val="50000"/>
                  </a:srgbClr>
                </a:solidFill>
                <a:latin typeface="Browallia New" pitchFamily="34" charset="-34"/>
              </a:rPr>
              <a:t>พื้นที่เป้าหมาย</a:t>
            </a:r>
          </a:p>
        </p:txBody>
      </p:sp>
      <p:sp>
        <p:nvSpPr>
          <p:cNvPr id="103466" name="Oval 42"/>
          <p:cNvSpPr>
            <a:spLocks noChangeArrowheads="1"/>
          </p:cNvSpPr>
          <p:nvPr/>
        </p:nvSpPr>
        <p:spPr bwMode="auto">
          <a:xfrm>
            <a:off x="6391275" y="1609725"/>
            <a:ext cx="422275" cy="346075"/>
          </a:xfrm>
          <a:prstGeom prst="ellipse">
            <a:avLst/>
          </a:prstGeom>
          <a:solidFill>
            <a:schemeClr val="bg1">
              <a:lumMod val="85000"/>
            </a:schemeClr>
          </a:solidFill>
          <a:ln w="9525" cap="rnd">
            <a:solidFill>
              <a:srgbClr val="CC6600"/>
            </a:solidFill>
            <a:prstDash val="sysDot"/>
            <a:round/>
            <a:headEnd/>
            <a:tailEnd/>
          </a:ln>
        </p:spPr>
        <p:txBody>
          <a:bodyPr wrap="none" lIns="0" rIns="0" anchor="ctr"/>
          <a:lstStyle/>
          <a:p>
            <a:pPr algn="ctr" fontAlgn="base">
              <a:lnSpc>
                <a:spcPct val="90000"/>
              </a:lnSpc>
              <a:spcBef>
                <a:spcPct val="0"/>
              </a:spcBef>
              <a:spcAft>
                <a:spcPct val="0"/>
              </a:spcAft>
              <a:defRPr/>
            </a:pPr>
            <a:r>
              <a:rPr lang="th-TH" sz="1100" b="1">
                <a:solidFill>
                  <a:srgbClr val="FFFFFF">
                    <a:lumMod val="50000"/>
                  </a:srgbClr>
                </a:solidFill>
                <a:latin typeface="Browallia New" pitchFamily="34" charset="-34"/>
              </a:rPr>
              <a:t>ภัยคุกคาม</a:t>
            </a:r>
          </a:p>
          <a:p>
            <a:pPr algn="ctr" fontAlgn="base">
              <a:lnSpc>
                <a:spcPct val="90000"/>
              </a:lnSpc>
              <a:spcBef>
                <a:spcPct val="0"/>
              </a:spcBef>
              <a:spcAft>
                <a:spcPct val="0"/>
              </a:spcAft>
              <a:defRPr/>
            </a:pPr>
            <a:r>
              <a:rPr lang="th-TH" sz="1100" b="1">
                <a:solidFill>
                  <a:srgbClr val="FFFFFF">
                    <a:lumMod val="50000"/>
                  </a:srgbClr>
                </a:solidFill>
                <a:latin typeface="Browallia New" pitchFamily="34" charset="-34"/>
              </a:rPr>
              <a:t>ภายใน</a:t>
            </a:r>
          </a:p>
        </p:txBody>
      </p:sp>
      <p:cxnSp>
        <p:nvCxnSpPr>
          <p:cNvPr id="48162" name="AutoShape 43"/>
          <p:cNvCxnSpPr>
            <a:cxnSpLocks noChangeShapeType="1"/>
            <a:stCxn id="103446" idx="2"/>
            <a:endCxn id="103464" idx="4"/>
          </p:cNvCxnSpPr>
          <p:nvPr/>
        </p:nvCxnSpPr>
        <p:spPr bwMode="auto">
          <a:xfrm flipH="1" flipV="1">
            <a:off x="6280150" y="2074863"/>
            <a:ext cx="1588" cy="250825"/>
          </a:xfrm>
          <a:prstGeom prst="straightConnector1">
            <a:avLst/>
          </a:prstGeom>
          <a:noFill/>
          <a:ln w="9525">
            <a:solidFill>
              <a:schemeClr val="tx1"/>
            </a:solidFill>
            <a:round/>
            <a:headEnd/>
            <a:tailEnd type="arrow" w="med" len="med"/>
          </a:ln>
        </p:spPr>
      </p:cxnSp>
      <p:sp>
        <p:nvSpPr>
          <p:cNvPr id="103468" name="AutoShape 44"/>
          <p:cNvSpPr>
            <a:spLocks noChangeArrowheads="1"/>
          </p:cNvSpPr>
          <p:nvPr/>
        </p:nvSpPr>
        <p:spPr bwMode="auto">
          <a:xfrm>
            <a:off x="3211513" y="2325688"/>
            <a:ext cx="852487" cy="309562"/>
          </a:xfrm>
          <a:prstGeom prst="octagon">
            <a:avLst>
              <a:gd name="adj" fmla="val 15667"/>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80000"/>
              </a:lnSpc>
              <a:spcBef>
                <a:spcPct val="0"/>
              </a:spcBef>
              <a:spcAft>
                <a:spcPct val="0"/>
              </a:spcAft>
              <a:defRPr/>
            </a:pPr>
            <a:r>
              <a:rPr lang="th-TH" sz="1100">
                <a:solidFill>
                  <a:srgbClr val="FFFFFF">
                    <a:lumMod val="50000"/>
                  </a:srgbClr>
                </a:solidFill>
                <a:latin typeface="Browallia New" pitchFamily="34" charset="-34"/>
              </a:rPr>
              <a:t>กองทัพผนึกกำลังในการป้องกันประเทศ</a:t>
            </a:r>
          </a:p>
        </p:txBody>
      </p:sp>
      <p:sp>
        <p:nvSpPr>
          <p:cNvPr id="48164" name="Line 45"/>
          <p:cNvSpPr>
            <a:spLocks noChangeShapeType="1"/>
          </p:cNvSpPr>
          <p:nvPr/>
        </p:nvSpPr>
        <p:spPr bwMode="auto">
          <a:xfrm flipV="1">
            <a:off x="4840288" y="2638425"/>
            <a:ext cx="0" cy="107950"/>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103470" name="Oval 46"/>
          <p:cNvSpPr>
            <a:spLocks noChangeArrowheads="1"/>
          </p:cNvSpPr>
          <p:nvPr/>
        </p:nvSpPr>
        <p:spPr bwMode="auto">
          <a:xfrm>
            <a:off x="4286250" y="1544638"/>
            <a:ext cx="1108075" cy="587375"/>
          </a:xfrm>
          <a:prstGeom prst="ellipse">
            <a:avLst/>
          </a:prstGeom>
          <a:solidFill>
            <a:schemeClr val="bg1">
              <a:lumMod val="85000"/>
            </a:schemeClr>
          </a:solidFill>
          <a:ln w="9525" cap="rnd">
            <a:solidFill>
              <a:srgbClr val="CC6600"/>
            </a:solidFill>
            <a:prstDash val="sysDot"/>
            <a:round/>
            <a:headEnd/>
            <a:tailEnd/>
          </a:ln>
        </p:spPr>
        <p:txBody>
          <a:bodyPr wrap="none" lIns="0" rIns="0" anchor="ctr"/>
          <a:lstStyle/>
          <a:p>
            <a:pPr algn="ctr" fontAlgn="base">
              <a:lnSpc>
                <a:spcPct val="80000"/>
              </a:lnSpc>
              <a:spcBef>
                <a:spcPct val="0"/>
              </a:spcBef>
              <a:spcAft>
                <a:spcPct val="0"/>
              </a:spcAft>
              <a:defRPr/>
            </a:pPr>
            <a:r>
              <a:rPr lang="th-TH" sz="1400" b="1" dirty="0">
                <a:solidFill>
                  <a:srgbClr val="FFFFFF">
                    <a:lumMod val="50000"/>
                  </a:srgbClr>
                </a:solidFill>
                <a:latin typeface="Browallia New" pitchFamily="34" charset="-34"/>
              </a:rPr>
              <a:t>ภัยคุกคาม</a:t>
            </a:r>
            <a:br>
              <a:rPr lang="th-TH" sz="1400" b="1" dirty="0">
                <a:solidFill>
                  <a:srgbClr val="FFFFFF">
                    <a:lumMod val="50000"/>
                  </a:srgbClr>
                </a:solidFill>
                <a:latin typeface="Browallia New" pitchFamily="34" charset="-34"/>
              </a:rPr>
            </a:br>
            <a:r>
              <a:rPr lang="th-TH" sz="1400" b="1" dirty="0">
                <a:solidFill>
                  <a:srgbClr val="FFFFFF">
                    <a:lumMod val="50000"/>
                  </a:srgbClr>
                </a:solidFill>
                <a:latin typeface="Browallia New" pitchFamily="34" charset="-34"/>
              </a:rPr>
              <a:t>(</a:t>
            </a:r>
            <a:r>
              <a:rPr lang="en-US" sz="1400" b="1" dirty="0">
                <a:solidFill>
                  <a:srgbClr val="FFFFFF">
                    <a:lumMod val="50000"/>
                  </a:srgbClr>
                </a:solidFill>
                <a:latin typeface="Browallia New" pitchFamily="34" charset="-34"/>
              </a:rPr>
              <a:t>Possible</a:t>
            </a:r>
            <a:r>
              <a:rPr lang="th-TH" sz="1400" b="1" dirty="0">
                <a:solidFill>
                  <a:srgbClr val="FFFFFF">
                    <a:lumMod val="50000"/>
                  </a:srgbClr>
                </a:solidFill>
                <a:latin typeface="Browallia New" pitchFamily="34" charset="-34"/>
              </a:rPr>
              <a:t>/</a:t>
            </a:r>
            <a:r>
              <a:rPr lang="en-US" sz="1400" b="1" dirty="0">
                <a:solidFill>
                  <a:srgbClr val="FFFFFF">
                    <a:lumMod val="50000"/>
                  </a:srgbClr>
                </a:solidFill>
                <a:latin typeface="Browallia New" pitchFamily="34" charset="-34"/>
              </a:rPr>
              <a:t>Potential</a:t>
            </a:r>
            <a:endParaRPr lang="th-TH" sz="1400" b="1" dirty="0">
              <a:solidFill>
                <a:srgbClr val="FFFFFF">
                  <a:lumMod val="50000"/>
                </a:srgbClr>
              </a:solidFill>
              <a:latin typeface="Browallia New" pitchFamily="34" charset="-34"/>
            </a:endParaRPr>
          </a:p>
          <a:p>
            <a:pPr algn="ctr" fontAlgn="base">
              <a:lnSpc>
                <a:spcPct val="80000"/>
              </a:lnSpc>
              <a:spcBef>
                <a:spcPct val="0"/>
              </a:spcBef>
              <a:spcAft>
                <a:spcPct val="0"/>
              </a:spcAft>
              <a:defRPr/>
            </a:pPr>
            <a:r>
              <a:rPr lang="en-US" sz="1400" b="1" dirty="0">
                <a:solidFill>
                  <a:srgbClr val="FFFFFF">
                    <a:lumMod val="50000"/>
                  </a:srgbClr>
                </a:solidFill>
                <a:latin typeface="Browallia New" pitchFamily="34" charset="-34"/>
              </a:rPr>
              <a:t>Threats</a:t>
            </a:r>
            <a:r>
              <a:rPr lang="th-TH" sz="1400" b="1" dirty="0">
                <a:solidFill>
                  <a:srgbClr val="FFFFFF">
                    <a:lumMod val="50000"/>
                  </a:srgbClr>
                </a:solidFill>
                <a:latin typeface="Browallia New" pitchFamily="34" charset="-34"/>
              </a:rPr>
              <a:t>)</a:t>
            </a:r>
          </a:p>
        </p:txBody>
      </p:sp>
      <p:sp>
        <p:nvSpPr>
          <p:cNvPr id="48166" name="Rectangle 47"/>
          <p:cNvSpPr>
            <a:spLocks noChangeArrowheads="1"/>
          </p:cNvSpPr>
          <p:nvPr/>
        </p:nvSpPr>
        <p:spPr bwMode="auto">
          <a:xfrm>
            <a:off x="2560638" y="1268413"/>
            <a:ext cx="1516062" cy="892175"/>
          </a:xfrm>
          <a:prstGeom prst="rect">
            <a:avLst/>
          </a:prstGeom>
          <a:solidFill>
            <a:srgbClr val="FFFFFF"/>
          </a:solidFill>
          <a:ln w="9525">
            <a:solidFill>
              <a:srgbClr val="777777"/>
            </a:solidFill>
            <a:prstDash val="dash"/>
            <a:miter lim="800000"/>
            <a:headEnd/>
            <a:tailEnd/>
          </a:ln>
        </p:spPr>
        <p:txBody>
          <a:bodyPr wrap="none" anchor="ctr"/>
          <a:lstStyle/>
          <a:p>
            <a:pPr algn="ctr" fontAlgn="base">
              <a:spcBef>
                <a:spcPct val="0"/>
              </a:spcBef>
              <a:spcAft>
                <a:spcPct val="0"/>
              </a:spcAft>
            </a:pPr>
            <a:endParaRPr lang="en-US" sz="2000" b="1">
              <a:solidFill>
                <a:srgbClr val="000000"/>
              </a:solidFill>
              <a:latin typeface="Browallia New" pitchFamily="34" charset="-34"/>
            </a:endParaRPr>
          </a:p>
        </p:txBody>
      </p:sp>
      <p:sp>
        <p:nvSpPr>
          <p:cNvPr id="103472" name="Oval 48"/>
          <p:cNvSpPr>
            <a:spLocks noChangeArrowheads="1"/>
          </p:cNvSpPr>
          <p:nvPr/>
        </p:nvSpPr>
        <p:spPr bwMode="auto">
          <a:xfrm>
            <a:off x="3262313" y="1870075"/>
            <a:ext cx="749300" cy="238125"/>
          </a:xfrm>
          <a:prstGeom prst="ellipse">
            <a:avLst/>
          </a:prstGeom>
          <a:solidFill>
            <a:schemeClr val="bg1">
              <a:lumMod val="85000"/>
            </a:schemeClr>
          </a:solidFill>
          <a:ln w="9525" cap="rnd">
            <a:solidFill>
              <a:srgbClr val="339933"/>
            </a:solidFill>
            <a:prstDash val="sysDot"/>
            <a:round/>
            <a:headEnd/>
            <a:tailEnd/>
          </a:ln>
        </p:spPr>
        <p:txBody>
          <a:bodyPr wrap="none" lIns="0" rIns="0" anchor="ctr"/>
          <a:lstStyle/>
          <a:p>
            <a:pPr algn="ctr" fontAlgn="base">
              <a:lnSpc>
                <a:spcPct val="80000"/>
              </a:lnSpc>
              <a:spcBef>
                <a:spcPct val="0"/>
              </a:spcBef>
              <a:spcAft>
                <a:spcPct val="0"/>
              </a:spcAft>
              <a:defRPr/>
            </a:pPr>
            <a:r>
              <a:rPr lang="th-TH" sz="1400" b="1">
                <a:solidFill>
                  <a:srgbClr val="FFFFFF">
                    <a:lumMod val="50000"/>
                  </a:srgbClr>
                </a:solidFill>
                <a:latin typeface="Browallia New" pitchFamily="34" charset="-34"/>
              </a:rPr>
              <a:t>กองทัพไทย</a:t>
            </a:r>
          </a:p>
        </p:txBody>
      </p:sp>
      <p:sp>
        <p:nvSpPr>
          <p:cNvPr id="103473" name="Oval 49"/>
          <p:cNvSpPr>
            <a:spLocks noChangeArrowheads="1"/>
          </p:cNvSpPr>
          <p:nvPr/>
        </p:nvSpPr>
        <p:spPr bwMode="auto">
          <a:xfrm>
            <a:off x="2651125" y="1414463"/>
            <a:ext cx="1182688" cy="377825"/>
          </a:xfrm>
          <a:prstGeom prst="ellipse">
            <a:avLst/>
          </a:prstGeom>
          <a:solidFill>
            <a:schemeClr val="bg1">
              <a:lumMod val="85000"/>
            </a:schemeClr>
          </a:solidFill>
          <a:ln w="9525" cap="rnd">
            <a:solidFill>
              <a:srgbClr val="339933"/>
            </a:solidFill>
            <a:prstDash val="sysDot"/>
            <a:round/>
            <a:headEnd/>
            <a:tailEnd/>
          </a:ln>
        </p:spPr>
        <p:txBody>
          <a:bodyPr wrap="none" lIns="0" rIns="0" anchor="ctr"/>
          <a:lstStyle/>
          <a:p>
            <a:pPr algn="ctr" fontAlgn="base">
              <a:lnSpc>
                <a:spcPct val="60000"/>
              </a:lnSpc>
              <a:spcBef>
                <a:spcPct val="0"/>
              </a:spcBef>
              <a:spcAft>
                <a:spcPct val="0"/>
              </a:spcAft>
              <a:defRPr/>
            </a:pPr>
            <a:r>
              <a:rPr lang="th-TH" sz="1400" b="1">
                <a:solidFill>
                  <a:srgbClr val="FFFFFF">
                    <a:lumMod val="50000"/>
                  </a:srgbClr>
                </a:solidFill>
                <a:latin typeface="Browallia New" pitchFamily="34" charset="-34"/>
              </a:rPr>
              <a:t>ประชาชน</a:t>
            </a:r>
          </a:p>
        </p:txBody>
      </p:sp>
      <p:sp>
        <p:nvSpPr>
          <p:cNvPr id="48169" name="Rectangle 50"/>
          <p:cNvSpPr>
            <a:spLocks noChangeArrowheads="1"/>
          </p:cNvSpPr>
          <p:nvPr/>
        </p:nvSpPr>
        <p:spPr bwMode="auto">
          <a:xfrm>
            <a:off x="3084513" y="1258888"/>
            <a:ext cx="1054100" cy="239712"/>
          </a:xfrm>
          <a:prstGeom prst="rect">
            <a:avLst/>
          </a:prstGeom>
          <a:noFill/>
          <a:ln w="9525">
            <a:noFill/>
            <a:miter lim="800000"/>
            <a:headEnd/>
            <a:tailEnd/>
          </a:ln>
        </p:spPr>
        <p:txBody>
          <a:bodyPr>
            <a:spAutoFit/>
          </a:bodyPr>
          <a:lstStyle/>
          <a:p>
            <a:pPr algn="r" fontAlgn="base">
              <a:lnSpc>
                <a:spcPct val="60000"/>
              </a:lnSpc>
              <a:spcBef>
                <a:spcPct val="0"/>
              </a:spcBef>
              <a:spcAft>
                <a:spcPct val="0"/>
              </a:spcAft>
            </a:pPr>
            <a:r>
              <a:rPr lang="th-TH" sz="1600" b="1">
                <a:solidFill>
                  <a:srgbClr val="777777"/>
                </a:solidFill>
                <a:latin typeface="Browallia New" pitchFamily="34" charset="-34"/>
              </a:rPr>
              <a:t>ประเทศไทย</a:t>
            </a:r>
          </a:p>
        </p:txBody>
      </p:sp>
      <p:sp>
        <p:nvSpPr>
          <p:cNvPr id="48170" name="Line 51"/>
          <p:cNvSpPr>
            <a:spLocks noChangeShapeType="1"/>
          </p:cNvSpPr>
          <p:nvPr/>
        </p:nvSpPr>
        <p:spPr bwMode="auto">
          <a:xfrm flipV="1">
            <a:off x="4840288" y="2138363"/>
            <a:ext cx="0" cy="176212"/>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103476" name="Oval 52"/>
          <p:cNvSpPr>
            <a:spLocks noChangeArrowheads="1"/>
          </p:cNvSpPr>
          <p:nvPr/>
        </p:nvSpPr>
        <p:spPr bwMode="auto">
          <a:xfrm>
            <a:off x="6883400" y="1490663"/>
            <a:ext cx="1009650" cy="584200"/>
          </a:xfrm>
          <a:prstGeom prst="ellipse">
            <a:avLst/>
          </a:prstGeom>
          <a:solidFill>
            <a:schemeClr val="bg1">
              <a:lumMod val="85000"/>
            </a:schemeClr>
          </a:solidFill>
          <a:ln w="9525" cap="rnd">
            <a:solidFill>
              <a:srgbClr val="339933"/>
            </a:solidFill>
            <a:prstDash val="sysDot"/>
            <a:round/>
            <a:headEnd/>
            <a:tailEnd/>
          </a:ln>
        </p:spPr>
        <p:txBody>
          <a:bodyPr wrap="none" lIns="0" rIns="0" anchor="ctr"/>
          <a:lstStyle/>
          <a:p>
            <a:pPr algn="ctr" fontAlgn="base">
              <a:lnSpc>
                <a:spcPct val="90000"/>
              </a:lnSpc>
              <a:spcBef>
                <a:spcPct val="0"/>
              </a:spcBef>
              <a:spcAft>
                <a:spcPct val="0"/>
              </a:spcAft>
              <a:defRPr/>
            </a:pPr>
            <a:r>
              <a:rPr lang="th-TH" sz="1400" b="1">
                <a:solidFill>
                  <a:srgbClr val="FFFFFF">
                    <a:lumMod val="50000"/>
                  </a:srgbClr>
                </a:solidFill>
                <a:latin typeface="Browallia New" pitchFamily="34" charset="-34"/>
              </a:rPr>
              <a:t>ประชาชน/</a:t>
            </a:r>
          </a:p>
          <a:p>
            <a:pPr algn="ctr" fontAlgn="base">
              <a:lnSpc>
                <a:spcPct val="90000"/>
              </a:lnSpc>
              <a:spcBef>
                <a:spcPct val="0"/>
              </a:spcBef>
              <a:spcAft>
                <a:spcPct val="0"/>
              </a:spcAft>
              <a:defRPr/>
            </a:pPr>
            <a:r>
              <a:rPr lang="th-TH" sz="1400" b="1">
                <a:solidFill>
                  <a:srgbClr val="FFFFFF">
                    <a:lumMod val="50000"/>
                  </a:srgbClr>
                </a:solidFill>
                <a:latin typeface="Browallia New" pitchFamily="34" charset="-34"/>
              </a:rPr>
              <a:t>กลุ่มเป้าหมาย</a:t>
            </a:r>
          </a:p>
        </p:txBody>
      </p:sp>
      <p:sp>
        <p:nvSpPr>
          <p:cNvPr id="48172" name="Text Box 53"/>
          <p:cNvSpPr txBox="1">
            <a:spLocks noChangeArrowheads="1"/>
          </p:cNvSpPr>
          <p:nvPr/>
        </p:nvSpPr>
        <p:spPr bwMode="auto">
          <a:xfrm>
            <a:off x="6800850" y="790575"/>
            <a:ext cx="1108075" cy="609600"/>
          </a:xfrm>
          <a:prstGeom prst="rect">
            <a:avLst/>
          </a:prstGeom>
          <a:noFill/>
          <a:ln w="9525" algn="ctr">
            <a:noFill/>
            <a:miter lim="800000"/>
            <a:headEnd/>
            <a:tailEnd/>
          </a:ln>
        </p:spPr>
        <p:txBody>
          <a:bodyPr>
            <a:spAutoFit/>
          </a:bodyPr>
          <a:lstStyle/>
          <a:p>
            <a:pPr algn="ctr" fontAlgn="base">
              <a:lnSpc>
                <a:spcPct val="80000"/>
              </a:lnSpc>
              <a:spcBef>
                <a:spcPct val="0"/>
              </a:spcBef>
              <a:spcAft>
                <a:spcPct val="0"/>
              </a:spcAft>
            </a:pPr>
            <a:r>
              <a:rPr lang="th-TH" sz="1400" b="1">
                <a:solidFill>
                  <a:srgbClr val="0000CC"/>
                </a:solidFill>
                <a:latin typeface="Browallia New" pitchFamily="34" charset="-34"/>
              </a:rPr>
              <a:t>4</a:t>
            </a:r>
            <a:r>
              <a:rPr lang="en-US" sz="1400" b="1">
                <a:solidFill>
                  <a:srgbClr val="0000CC"/>
                </a:solidFill>
                <a:latin typeface="Browallia New" pitchFamily="34" charset="-34"/>
              </a:rPr>
              <a:t>#</a:t>
            </a:r>
            <a:r>
              <a:rPr lang="th-TH" sz="1400" b="1">
                <a:solidFill>
                  <a:srgbClr val="0000CC"/>
                </a:solidFill>
                <a:latin typeface="Browallia New" pitchFamily="34" charset="-34"/>
              </a:rPr>
              <a:t> รักษาผลประโยชน์แห่งชาติ</a:t>
            </a:r>
          </a:p>
        </p:txBody>
      </p:sp>
      <p:sp>
        <p:nvSpPr>
          <p:cNvPr id="103478" name="AutoShape 54"/>
          <p:cNvSpPr>
            <a:spLocks noChangeArrowheads="1"/>
          </p:cNvSpPr>
          <p:nvPr/>
        </p:nvSpPr>
        <p:spPr bwMode="auto">
          <a:xfrm>
            <a:off x="6927850" y="2325688"/>
            <a:ext cx="919163" cy="735012"/>
          </a:xfrm>
          <a:prstGeom prst="octagon">
            <a:avLst>
              <a:gd name="adj" fmla="val 11722"/>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90000"/>
              </a:lnSpc>
              <a:spcBef>
                <a:spcPct val="0"/>
              </a:spcBef>
              <a:spcAft>
                <a:spcPct val="0"/>
              </a:spcAft>
              <a:defRPr/>
            </a:pPr>
            <a:r>
              <a:rPr lang="th-TH" sz="1200">
                <a:solidFill>
                  <a:srgbClr val="FFFFFF">
                    <a:lumMod val="50000"/>
                  </a:srgbClr>
                </a:solidFill>
                <a:latin typeface="Browallia New" pitchFamily="34" charset="-34"/>
              </a:rPr>
              <a:t>ผลประโยชน์แห่งชาติได้รับการคุ้มครองอย่างมีประสิทธิภาพ</a:t>
            </a:r>
          </a:p>
        </p:txBody>
      </p:sp>
      <p:cxnSp>
        <p:nvCxnSpPr>
          <p:cNvPr id="48174" name="AutoShape 55"/>
          <p:cNvCxnSpPr>
            <a:cxnSpLocks noChangeShapeType="1"/>
            <a:stCxn id="103478" idx="2"/>
            <a:endCxn id="103476" idx="4"/>
          </p:cNvCxnSpPr>
          <p:nvPr/>
        </p:nvCxnSpPr>
        <p:spPr bwMode="auto">
          <a:xfrm flipV="1">
            <a:off x="7388225" y="2074863"/>
            <a:ext cx="0" cy="250825"/>
          </a:xfrm>
          <a:prstGeom prst="straightConnector1">
            <a:avLst/>
          </a:prstGeom>
          <a:noFill/>
          <a:ln w="9525">
            <a:solidFill>
              <a:schemeClr val="tx1"/>
            </a:solidFill>
            <a:round/>
            <a:headEnd/>
            <a:tailEnd type="arrow" w="med" len="med"/>
          </a:ln>
        </p:spPr>
      </p:cxnSp>
      <p:cxnSp>
        <p:nvCxnSpPr>
          <p:cNvPr id="48175" name="AutoShape 56"/>
          <p:cNvCxnSpPr>
            <a:cxnSpLocks noChangeShapeType="1"/>
            <a:endCxn id="103478" idx="2"/>
          </p:cNvCxnSpPr>
          <p:nvPr/>
        </p:nvCxnSpPr>
        <p:spPr bwMode="auto">
          <a:xfrm flipV="1">
            <a:off x="7388225" y="3060700"/>
            <a:ext cx="0" cy="242888"/>
          </a:xfrm>
          <a:prstGeom prst="straightConnector1">
            <a:avLst/>
          </a:prstGeom>
          <a:noFill/>
          <a:ln w="9525">
            <a:solidFill>
              <a:schemeClr val="tx1"/>
            </a:solidFill>
            <a:round/>
            <a:headEnd/>
            <a:tailEnd type="arrow" w="med" len="med"/>
          </a:ln>
        </p:spPr>
      </p:cxnSp>
      <p:sp>
        <p:nvSpPr>
          <p:cNvPr id="103481" name="Oval 57"/>
          <p:cNvSpPr>
            <a:spLocks noChangeArrowheads="1"/>
          </p:cNvSpPr>
          <p:nvPr/>
        </p:nvSpPr>
        <p:spPr bwMode="auto">
          <a:xfrm>
            <a:off x="6465888" y="1123950"/>
            <a:ext cx="422275" cy="344488"/>
          </a:xfrm>
          <a:prstGeom prst="ellipse">
            <a:avLst/>
          </a:prstGeom>
          <a:solidFill>
            <a:schemeClr val="bg1">
              <a:lumMod val="85000"/>
            </a:schemeClr>
          </a:solidFill>
          <a:ln w="9525" cap="rnd">
            <a:solidFill>
              <a:srgbClr val="CC6600"/>
            </a:solidFill>
            <a:prstDash val="sysDot"/>
            <a:round/>
            <a:headEnd/>
            <a:tailEnd/>
          </a:ln>
        </p:spPr>
        <p:txBody>
          <a:bodyPr wrap="none" lIns="0" rIns="0" anchor="ctr"/>
          <a:lstStyle/>
          <a:p>
            <a:pPr algn="ctr" fontAlgn="base">
              <a:lnSpc>
                <a:spcPct val="90000"/>
              </a:lnSpc>
              <a:spcBef>
                <a:spcPct val="0"/>
              </a:spcBef>
              <a:spcAft>
                <a:spcPct val="0"/>
              </a:spcAft>
              <a:defRPr/>
            </a:pPr>
            <a:r>
              <a:rPr lang="th-TH" sz="1100" b="1">
                <a:solidFill>
                  <a:srgbClr val="FFFFFF">
                    <a:lumMod val="50000"/>
                  </a:srgbClr>
                </a:solidFill>
                <a:latin typeface="Browallia New" pitchFamily="34" charset="-34"/>
              </a:rPr>
              <a:t>ภัยคุกคาม</a:t>
            </a:r>
          </a:p>
          <a:p>
            <a:pPr algn="ctr" fontAlgn="base">
              <a:lnSpc>
                <a:spcPct val="90000"/>
              </a:lnSpc>
              <a:spcBef>
                <a:spcPct val="0"/>
              </a:spcBef>
              <a:spcAft>
                <a:spcPct val="0"/>
              </a:spcAft>
              <a:defRPr/>
            </a:pPr>
            <a:r>
              <a:rPr lang="th-TH" sz="1100" b="1">
                <a:solidFill>
                  <a:srgbClr val="FFFFFF">
                    <a:lumMod val="50000"/>
                  </a:srgbClr>
                </a:solidFill>
                <a:latin typeface="Browallia New" pitchFamily="34" charset="-34"/>
              </a:rPr>
              <a:t>ภายนอก</a:t>
            </a:r>
          </a:p>
        </p:txBody>
      </p:sp>
      <p:sp>
        <p:nvSpPr>
          <p:cNvPr id="48177" name="Text Box 58"/>
          <p:cNvSpPr txBox="1">
            <a:spLocks noChangeArrowheads="1"/>
          </p:cNvSpPr>
          <p:nvPr/>
        </p:nvSpPr>
        <p:spPr bwMode="auto">
          <a:xfrm>
            <a:off x="7845425" y="790575"/>
            <a:ext cx="1203325" cy="782638"/>
          </a:xfrm>
          <a:prstGeom prst="rect">
            <a:avLst/>
          </a:prstGeom>
          <a:noFill/>
          <a:ln w="9525" algn="ctr">
            <a:noFill/>
            <a:miter lim="800000"/>
            <a:headEnd/>
            <a:tailEnd/>
          </a:ln>
        </p:spPr>
        <p:txBody>
          <a:bodyPr lIns="0" rIns="0">
            <a:spAutoFit/>
          </a:bodyPr>
          <a:lstStyle/>
          <a:p>
            <a:pPr algn="ctr" fontAlgn="base">
              <a:lnSpc>
                <a:spcPct val="80000"/>
              </a:lnSpc>
              <a:spcBef>
                <a:spcPct val="0"/>
              </a:spcBef>
              <a:spcAft>
                <a:spcPct val="0"/>
              </a:spcAft>
            </a:pPr>
            <a:r>
              <a:rPr lang="th-TH" sz="1400" b="1">
                <a:solidFill>
                  <a:srgbClr val="0000CC"/>
                </a:solidFill>
                <a:latin typeface="Browallia New" pitchFamily="34" charset="-34"/>
              </a:rPr>
              <a:t>5</a:t>
            </a:r>
            <a:r>
              <a:rPr lang="en-US" sz="1400" b="1">
                <a:solidFill>
                  <a:srgbClr val="0000CC"/>
                </a:solidFill>
                <a:latin typeface="Browallia New" pitchFamily="34" charset="-34"/>
              </a:rPr>
              <a:t>#</a:t>
            </a:r>
            <a:r>
              <a:rPr lang="th-TH" sz="1400" b="1">
                <a:solidFill>
                  <a:srgbClr val="0000CC"/>
                </a:solidFill>
                <a:latin typeface="Browallia New" pitchFamily="34" charset="-34"/>
              </a:rPr>
              <a:t> สนับสนุนการขับเคลื่อนยุทธศาสตร์การพัฒนาประเทศ</a:t>
            </a:r>
            <a:endParaRPr lang="en-US" sz="1400" b="1">
              <a:solidFill>
                <a:srgbClr val="0000CC"/>
              </a:solidFill>
              <a:latin typeface="Browallia New" pitchFamily="34" charset="-34"/>
            </a:endParaRPr>
          </a:p>
          <a:p>
            <a:pPr algn="ctr" fontAlgn="base">
              <a:lnSpc>
                <a:spcPct val="80000"/>
              </a:lnSpc>
              <a:spcBef>
                <a:spcPct val="0"/>
              </a:spcBef>
              <a:spcAft>
                <a:spcPct val="0"/>
              </a:spcAft>
            </a:pPr>
            <a:r>
              <a:rPr lang="th-TH" sz="1400" b="1">
                <a:solidFill>
                  <a:srgbClr val="0000CC"/>
                </a:solidFill>
                <a:latin typeface="Browallia New" pitchFamily="34" charset="-34"/>
              </a:rPr>
              <a:t>ของรัฐบาล</a:t>
            </a:r>
          </a:p>
        </p:txBody>
      </p:sp>
      <p:sp>
        <p:nvSpPr>
          <p:cNvPr id="103483" name="AutoShape 59"/>
          <p:cNvSpPr>
            <a:spLocks noChangeArrowheads="1"/>
          </p:cNvSpPr>
          <p:nvPr/>
        </p:nvSpPr>
        <p:spPr bwMode="auto">
          <a:xfrm>
            <a:off x="1136650" y="2325688"/>
            <a:ext cx="1027113" cy="735012"/>
          </a:xfrm>
          <a:prstGeom prst="octagon">
            <a:avLst>
              <a:gd name="adj" fmla="val 10741"/>
            </a:avLst>
          </a:prstGeom>
          <a:solidFill>
            <a:schemeClr val="bg1">
              <a:lumMod val="85000"/>
            </a:schemeClr>
          </a:solidFill>
          <a:ln w="3175" cap="rnd" algn="ctr">
            <a:solidFill>
              <a:srgbClr val="003300"/>
            </a:solidFill>
            <a:prstDash val="sysDot"/>
            <a:miter lim="800000"/>
            <a:headEnd/>
            <a:tailEnd/>
          </a:ln>
        </p:spPr>
        <p:txBody>
          <a:bodyPr lIns="0" rIns="0" anchor="ctr"/>
          <a:lstStyle/>
          <a:p>
            <a:pPr algn="ctr" fontAlgn="base">
              <a:lnSpc>
                <a:spcPct val="80000"/>
              </a:lnSpc>
              <a:spcBef>
                <a:spcPct val="0"/>
              </a:spcBef>
              <a:spcAft>
                <a:spcPct val="0"/>
              </a:spcAft>
              <a:defRPr/>
            </a:pPr>
            <a:r>
              <a:rPr lang="th-TH" sz="1200">
                <a:solidFill>
                  <a:srgbClr val="FFFFFF">
                    <a:lumMod val="50000"/>
                  </a:srgbClr>
                </a:solidFill>
                <a:latin typeface="Browallia New" pitchFamily="34" charset="-34"/>
              </a:rPr>
              <a:t>สถาบันพระมหากษัตริย์ได้รับการพิทักษ์รักษาและเทิดทูนอย่าง</a:t>
            </a:r>
          </a:p>
          <a:p>
            <a:pPr algn="ctr" fontAlgn="base">
              <a:lnSpc>
                <a:spcPct val="80000"/>
              </a:lnSpc>
              <a:spcBef>
                <a:spcPct val="0"/>
              </a:spcBef>
              <a:spcAft>
                <a:spcPct val="0"/>
              </a:spcAft>
              <a:defRPr/>
            </a:pPr>
            <a:r>
              <a:rPr lang="th-TH" sz="1200">
                <a:solidFill>
                  <a:srgbClr val="FFFFFF">
                    <a:lumMod val="50000"/>
                  </a:srgbClr>
                </a:solidFill>
                <a:latin typeface="Browallia New" pitchFamily="34" charset="-34"/>
              </a:rPr>
              <a:t>สมพระเกียรติ</a:t>
            </a:r>
          </a:p>
        </p:txBody>
      </p:sp>
      <p:sp>
        <p:nvSpPr>
          <p:cNvPr id="48179" name="Line 60"/>
          <p:cNvSpPr>
            <a:spLocks noChangeShapeType="1"/>
          </p:cNvSpPr>
          <p:nvPr/>
        </p:nvSpPr>
        <p:spPr bwMode="auto">
          <a:xfrm>
            <a:off x="4805363" y="3451225"/>
            <a:ext cx="2101850" cy="0"/>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48180" name="Line 61"/>
          <p:cNvSpPr>
            <a:spLocks noChangeShapeType="1"/>
          </p:cNvSpPr>
          <p:nvPr/>
        </p:nvSpPr>
        <p:spPr bwMode="auto">
          <a:xfrm>
            <a:off x="4792663" y="3544888"/>
            <a:ext cx="3241675" cy="0"/>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103486" name="AutoShape 62"/>
          <p:cNvSpPr>
            <a:spLocks noChangeArrowheads="1"/>
          </p:cNvSpPr>
          <p:nvPr/>
        </p:nvSpPr>
        <p:spPr bwMode="auto">
          <a:xfrm>
            <a:off x="5783263" y="3316288"/>
            <a:ext cx="996950" cy="630237"/>
          </a:xfrm>
          <a:prstGeom prst="roundRect">
            <a:avLst>
              <a:gd name="adj" fmla="val 7352"/>
            </a:avLst>
          </a:prstGeom>
          <a:solidFill>
            <a:schemeClr val="bg1">
              <a:lumMod val="85000"/>
            </a:schemeClr>
          </a:solidFill>
          <a:ln w="3175" cap="rnd" algn="ctr">
            <a:solidFill>
              <a:srgbClr val="CC6600"/>
            </a:solidFill>
            <a:prstDash val="sysDot"/>
            <a:round/>
            <a:headEnd/>
            <a:tailEnd/>
          </a:ln>
        </p:spPr>
        <p:txBody>
          <a:bodyPr lIns="0" rIns="0" anchor="ctr"/>
          <a:lstStyle/>
          <a:p>
            <a:pPr algn="ctr" fontAlgn="base">
              <a:lnSpc>
                <a:spcPts val="1600"/>
              </a:lnSpc>
              <a:spcBef>
                <a:spcPct val="0"/>
              </a:spcBef>
              <a:spcAft>
                <a:spcPct val="0"/>
              </a:spcAft>
              <a:defRPr/>
            </a:pPr>
            <a:r>
              <a:rPr lang="th-TH" sz="1200">
                <a:solidFill>
                  <a:srgbClr val="FFFFFF">
                    <a:lumMod val="50000"/>
                  </a:srgbClr>
                </a:solidFill>
                <a:latin typeface="Browallia New" pitchFamily="34" charset="-34"/>
              </a:rPr>
              <a:t>ปฏิบัติภารกิจ</a:t>
            </a:r>
          </a:p>
          <a:p>
            <a:pPr algn="ctr" fontAlgn="base">
              <a:lnSpc>
                <a:spcPts val="1600"/>
              </a:lnSpc>
              <a:spcBef>
                <a:spcPct val="0"/>
              </a:spcBef>
              <a:spcAft>
                <a:spcPct val="0"/>
              </a:spcAft>
              <a:defRPr/>
            </a:pPr>
            <a:r>
              <a:rPr lang="th-TH" sz="1200">
                <a:solidFill>
                  <a:srgbClr val="FFFFFF">
                    <a:lumMod val="50000"/>
                  </a:srgbClr>
                </a:solidFill>
                <a:latin typeface="Browallia New" pitchFamily="34" charset="-34"/>
              </a:rPr>
              <a:t>ตามนโยบาย/สถานการณ์</a:t>
            </a:r>
          </a:p>
        </p:txBody>
      </p:sp>
      <p:sp>
        <p:nvSpPr>
          <p:cNvPr id="103487" name="AutoShape 63"/>
          <p:cNvSpPr>
            <a:spLocks noChangeArrowheads="1"/>
          </p:cNvSpPr>
          <p:nvPr/>
        </p:nvSpPr>
        <p:spPr bwMode="auto">
          <a:xfrm>
            <a:off x="6927850" y="3316288"/>
            <a:ext cx="919163" cy="630237"/>
          </a:xfrm>
          <a:prstGeom prst="roundRect">
            <a:avLst>
              <a:gd name="adj" fmla="val 7352"/>
            </a:avLst>
          </a:prstGeom>
          <a:solidFill>
            <a:schemeClr val="bg1">
              <a:lumMod val="85000"/>
            </a:schemeClr>
          </a:solidFill>
          <a:ln w="3175" cap="rnd" algn="ctr">
            <a:solidFill>
              <a:srgbClr val="CC6600"/>
            </a:solidFill>
            <a:prstDash val="sysDot"/>
            <a:round/>
            <a:headEnd/>
            <a:tailEnd/>
          </a:ln>
        </p:spPr>
        <p:txBody>
          <a:bodyPr lIns="0" rIns="0" anchor="ctr"/>
          <a:lstStyle/>
          <a:p>
            <a:pPr algn="ctr" fontAlgn="base">
              <a:lnSpc>
                <a:spcPts val="1600"/>
              </a:lnSpc>
              <a:spcBef>
                <a:spcPct val="0"/>
              </a:spcBef>
              <a:spcAft>
                <a:spcPct val="0"/>
              </a:spcAft>
              <a:defRPr/>
            </a:pPr>
            <a:r>
              <a:rPr lang="th-TH" sz="1200">
                <a:solidFill>
                  <a:srgbClr val="FFFFFF">
                    <a:lumMod val="50000"/>
                  </a:srgbClr>
                </a:solidFill>
                <a:latin typeface="Browallia New" pitchFamily="34" charset="-34"/>
              </a:rPr>
              <a:t>ปฏิบัติภารกิจเพื่อรักษาผลประโยชน์แห่งชาติ</a:t>
            </a:r>
          </a:p>
        </p:txBody>
      </p:sp>
      <p:sp>
        <p:nvSpPr>
          <p:cNvPr id="103488" name="AutoShape 66"/>
          <p:cNvSpPr>
            <a:spLocks noChangeArrowheads="1"/>
          </p:cNvSpPr>
          <p:nvPr/>
        </p:nvSpPr>
        <p:spPr bwMode="auto">
          <a:xfrm>
            <a:off x="4719638" y="5138738"/>
            <a:ext cx="984250" cy="498475"/>
          </a:xfrm>
          <a:prstGeom prst="roundRect">
            <a:avLst>
              <a:gd name="adj" fmla="val 4116"/>
            </a:avLst>
          </a:prstGeom>
          <a:solidFill>
            <a:schemeClr val="bg1">
              <a:lumMod val="85000"/>
            </a:schemeClr>
          </a:solidFill>
          <a:ln w="3175" cap="rnd" algn="ctr">
            <a:solidFill>
              <a:schemeClr val="bg1">
                <a:lumMod val="50000"/>
              </a:schemeClr>
            </a:solidFill>
            <a:prstDash val="sysDot"/>
            <a:round/>
            <a:headEnd/>
            <a:tailEnd/>
          </a:ln>
        </p:spPr>
        <p:txBody>
          <a:bodyPr lIns="0" rIns="0" anchor="ctr"/>
          <a:lstStyle/>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เสริมสร้างให้เป็น</a:t>
            </a:r>
          </a:p>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องค์กรแห่งการเรียนรู้</a:t>
            </a:r>
          </a:p>
        </p:txBody>
      </p:sp>
      <p:sp>
        <p:nvSpPr>
          <p:cNvPr id="104510" name="AutoShape 68"/>
          <p:cNvSpPr>
            <a:spLocks noChangeArrowheads="1"/>
          </p:cNvSpPr>
          <p:nvPr/>
        </p:nvSpPr>
        <p:spPr bwMode="auto">
          <a:xfrm>
            <a:off x="1393825" y="5138738"/>
            <a:ext cx="933450" cy="498475"/>
          </a:xfrm>
          <a:prstGeom prst="roundRect">
            <a:avLst>
              <a:gd name="adj" fmla="val 4116"/>
            </a:avLst>
          </a:prstGeom>
          <a:solidFill>
            <a:schemeClr val="bg1">
              <a:lumMod val="85000"/>
            </a:schemeClr>
          </a:solidFill>
          <a:ln w="3175" cap="rnd" algn="ctr">
            <a:solidFill>
              <a:schemeClr val="bg1">
                <a:lumMod val="50000"/>
              </a:schemeClr>
            </a:solidFill>
            <a:prstDash val="sysDot"/>
            <a:round/>
            <a:headEnd/>
            <a:tailEnd/>
          </a:ln>
        </p:spPr>
        <p:txBody>
          <a:bodyPr lIns="0" rIns="0" anchor="ctr"/>
          <a:lstStyle/>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พัฒนา</a:t>
            </a:r>
          </a:p>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ขีดสมรรถนะ</a:t>
            </a:r>
            <a:br>
              <a:rPr lang="th-TH" sz="1400" dirty="0">
                <a:solidFill>
                  <a:srgbClr val="FFFFFF">
                    <a:lumMod val="50000"/>
                  </a:srgbClr>
                </a:solidFill>
                <a:latin typeface="Browallia New" pitchFamily="34" charset="-34"/>
              </a:rPr>
            </a:br>
            <a:r>
              <a:rPr lang="th-TH" sz="1400" dirty="0">
                <a:solidFill>
                  <a:srgbClr val="FFFFFF">
                    <a:lumMod val="50000"/>
                  </a:srgbClr>
                </a:solidFill>
                <a:latin typeface="Browallia New" pitchFamily="34" charset="-34"/>
              </a:rPr>
              <a:t>กำลังพล</a:t>
            </a:r>
          </a:p>
        </p:txBody>
      </p:sp>
      <p:sp>
        <p:nvSpPr>
          <p:cNvPr id="103490" name="AutoShape 69"/>
          <p:cNvSpPr>
            <a:spLocks noChangeArrowheads="1"/>
          </p:cNvSpPr>
          <p:nvPr/>
        </p:nvSpPr>
        <p:spPr bwMode="auto">
          <a:xfrm>
            <a:off x="2417763" y="5138738"/>
            <a:ext cx="1123950" cy="498475"/>
          </a:xfrm>
          <a:prstGeom prst="roundRect">
            <a:avLst>
              <a:gd name="adj" fmla="val 4116"/>
            </a:avLst>
          </a:prstGeom>
          <a:solidFill>
            <a:schemeClr val="bg1">
              <a:lumMod val="85000"/>
            </a:schemeClr>
          </a:solidFill>
          <a:ln w="3175" cap="rnd" algn="ctr">
            <a:solidFill>
              <a:schemeClr val="bg1">
                <a:lumMod val="50000"/>
              </a:schemeClr>
            </a:solidFill>
            <a:prstDash val="sysDot"/>
            <a:round/>
            <a:headEnd/>
            <a:tailEnd/>
          </a:ln>
        </p:spPr>
        <p:txBody>
          <a:bodyPr lIns="0" rIns="0" anchor="ctr"/>
          <a:lstStyle/>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เตรียมความพร้อมรองรับการพัฒนา </a:t>
            </a:r>
            <a:r>
              <a:rPr lang="en-US" sz="1400" dirty="0">
                <a:solidFill>
                  <a:srgbClr val="FFFFFF">
                    <a:lumMod val="50000"/>
                  </a:srgbClr>
                </a:solidFill>
                <a:latin typeface="Browallia New" pitchFamily="34" charset="-34"/>
              </a:rPr>
              <a:t>NCO</a:t>
            </a:r>
            <a:endParaRPr lang="th-TH" sz="1400" dirty="0">
              <a:solidFill>
                <a:srgbClr val="FFFFFF">
                  <a:lumMod val="50000"/>
                </a:srgbClr>
              </a:solidFill>
              <a:latin typeface="Browallia New" pitchFamily="34" charset="-34"/>
            </a:endParaRPr>
          </a:p>
        </p:txBody>
      </p:sp>
      <p:sp>
        <p:nvSpPr>
          <p:cNvPr id="104512" name="AutoShape 70"/>
          <p:cNvSpPr>
            <a:spLocks noChangeArrowheads="1"/>
          </p:cNvSpPr>
          <p:nvPr/>
        </p:nvSpPr>
        <p:spPr bwMode="auto">
          <a:xfrm>
            <a:off x="3632200" y="5138738"/>
            <a:ext cx="996950" cy="498475"/>
          </a:xfrm>
          <a:prstGeom prst="roundRect">
            <a:avLst>
              <a:gd name="adj" fmla="val 4116"/>
            </a:avLst>
          </a:prstGeom>
          <a:solidFill>
            <a:schemeClr val="bg1">
              <a:lumMod val="85000"/>
            </a:schemeClr>
          </a:solidFill>
          <a:ln w="3175" cap="rnd" algn="ctr">
            <a:solidFill>
              <a:schemeClr val="bg1">
                <a:lumMod val="50000"/>
              </a:schemeClr>
            </a:solidFill>
            <a:prstDash val="sysDot"/>
            <a:round/>
            <a:headEnd/>
            <a:tailEnd/>
          </a:ln>
        </p:spPr>
        <p:txBody>
          <a:bodyPr lIns="0" rIns="0" anchor="ctr"/>
          <a:lstStyle/>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บริหารจัดการเชิงยุทธศาสตร์</a:t>
            </a:r>
          </a:p>
        </p:txBody>
      </p:sp>
      <p:grpSp>
        <p:nvGrpSpPr>
          <p:cNvPr id="48187" name="Group 71"/>
          <p:cNvGrpSpPr>
            <a:grpSpLocks/>
          </p:cNvGrpSpPr>
          <p:nvPr/>
        </p:nvGrpSpPr>
        <p:grpSpPr bwMode="auto">
          <a:xfrm>
            <a:off x="7464425" y="3937000"/>
            <a:ext cx="1057275" cy="1252538"/>
            <a:chOff x="4548" y="2421"/>
            <a:chExt cx="777" cy="139"/>
          </a:xfrm>
        </p:grpSpPr>
        <p:cxnSp>
          <p:nvCxnSpPr>
            <p:cNvPr id="48241" name="AutoShape 72"/>
            <p:cNvCxnSpPr>
              <a:cxnSpLocks noChangeShapeType="1"/>
            </p:cNvCxnSpPr>
            <p:nvPr/>
          </p:nvCxnSpPr>
          <p:spPr bwMode="auto">
            <a:xfrm flipV="1">
              <a:off x="5325" y="2421"/>
              <a:ext cx="0" cy="139"/>
            </a:xfrm>
            <a:prstGeom prst="straightConnector1">
              <a:avLst/>
            </a:prstGeom>
            <a:noFill/>
            <a:ln w="9525">
              <a:solidFill>
                <a:schemeClr val="tx1"/>
              </a:solidFill>
              <a:round/>
              <a:headEnd/>
              <a:tailEnd type="arrow" w="med" len="med"/>
            </a:ln>
          </p:spPr>
        </p:cxnSp>
        <p:cxnSp>
          <p:nvCxnSpPr>
            <p:cNvPr id="48242" name="AutoShape 73"/>
            <p:cNvCxnSpPr>
              <a:cxnSpLocks noChangeShapeType="1"/>
            </p:cNvCxnSpPr>
            <p:nvPr/>
          </p:nvCxnSpPr>
          <p:spPr bwMode="auto">
            <a:xfrm flipV="1">
              <a:off x="4548" y="2421"/>
              <a:ext cx="0" cy="139"/>
            </a:xfrm>
            <a:prstGeom prst="straightConnector1">
              <a:avLst/>
            </a:prstGeom>
            <a:noFill/>
            <a:ln w="9525">
              <a:solidFill>
                <a:schemeClr val="tx1"/>
              </a:solidFill>
              <a:round/>
              <a:headEnd/>
              <a:tailEnd type="arrow" w="med" len="med"/>
            </a:ln>
          </p:spPr>
        </p:cxnSp>
      </p:grpSp>
      <p:sp>
        <p:nvSpPr>
          <p:cNvPr id="103493" name="AutoShape 74"/>
          <p:cNvSpPr>
            <a:spLocks noChangeArrowheads="1"/>
          </p:cNvSpPr>
          <p:nvPr/>
        </p:nvSpPr>
        <p:spPr bwMode="auto">
          <a:xfrm>
            <a:off x="7305675" y="5145088"/>
            <a:ext cx="1377950" cy="498475"/>
          </a:xfrm>
          <a:prstGeom prst="roundRect">
            <a:avLst>
              <a:gd name="adj" fmla="val 4116"/>
            </a:avLst>
          </a:prstGeom>
          <a:solidFill>
            <a:schemeClr val="bg1">
              <a:lumMod val="85000"/>
            </a:schemeClr>
          </a:solidFill>
          <a:ln w="3175" cap="rnd" algn="ctr">
            <a:solidFill>
              <a:schemeClr val="bg1">
                <a:lumMod val="50000"/>
              </a:schemeClr>
            </a:solidFill>
            <a:prstDash val="sysDot"/>
            <a:round/>
            <a:headEnd/>
            <a:tailEnd/>
          </a:ln>
        </p:spPr>
        <p:txBody>
          <a:bodyPr lIns="0" rIns="0" anchor="ctr"/>
          <a:lstStyle/>
          <a:p>
            <a:pPr algn="ctr" fontAlgn="base">
              <a:lnSpc>
                <a:spcPct val="80000"/>
              </a:lnSpc>
              <a:spcBef>
                <a:spcPct val="0"/>
              </a:spcBef>
              <a:spcAft>
                <a:spcPct val="0"/>
              </a:spcAft>
              <a:defRPr/>
            </a:pPr>
            <a:r>
              <a:rPr lang="th-TH" sz="1400">
                <a:solidFill>
                  <a:srgbClr val="FFFFFF">
                    <a:lumMod val="50000"/>
                  </a:srgbClr>
                </a:solidFill>
                <a:latin typeface="Browallia New" pitchFamily="34" charset="-34"/>
              </a:rPr>
              <a:t>บูรณาการความร่วมมือกับหน่วยงานภาครัฐ/เอกชน</a:t>
            </a:r>
          </a:p>
        </p:txBody>
      </p:sp>
      <p:sp>
        <p:nvSpPr>
          <p:cNvPr id="48189" name="Line 76"/>
          <p:cNvSpPr>
            <a:spLocks noChangeShapeType="1"/>
          </p:cNvSpPr>
          <p:nvPr/>
        </p:nvSpPr>
        <p:spPr bwMode="auto">
          <a:xfrm>
            <a:off x="4068763" y="1836738"/>
            <a:ext cx="212725" cy="0"/>
          </a:xfrm>
          <a:prstGeom prst="line">
            <a:avLst/>
          </a:prstGeom>
          <a:noFill/>
          <a:ln w="9525">
            <a:solidFill>
              <a:schemeClr val="tx1"/>
            </a:solidFill>
            <a:round/>
            <a:headEnd type="arrow" w="med" len="sm"/>
            <a:tailEnd type="arrow" w="med" len="sm"/>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48190" name="Line 77"/>
          <p:cNvSpPr>
            <a:spLocks noChangeShapeType="1"/>
          </p:cNvSpPr>
          <p:nvPr/>
        </p:nvSpPr>
        <p:spPr bwMode="auto">
          <a:xfrm flipV="1">
            <a:off x="3638550" y="2109788"/>
            <a:ext cx="0" cy="204787"/>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48191" name="Line 78"/>
          <p:cNvSpPr>
            <a:spLocks noChangeShapeType="1"/>
          </p:cNvSpPr>
          <p:nvPr/>
        </p:nvSpPr>
        <p:spPr bwMode="auto">
          <a:xfrm flipV="1">
            <a:off x="3648075" y="1736725"/>
            <a:ext cx="0" cy="130175"/>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48192" name="Line 79"/>
          <p:cNvSpPr>
            <a:spLocks noChangeShapeType="1"/>
          </p:cNvSpPr>
          <p:nvPr/>
        </p:nvSpPr>
        <p:spPr bwMode="auto">
          <a:xfrm flipV="1">
            <a:off x="2840038" y="1735138"/>
            <a:ext cx="0" cy="579437"/>
          </a:xfrm>
          <a:prstGeom prst="line">
            <a:avLst/>
          </a:prstGeom>
          <a:noFill/>
          <a:ln w="9525">
            <a:solidFill>
              <a:schemeClr val="tx1"/>
            </a:solidFill>
            <a:round/>
            <a:headEnd/>
            <a:tailEnd type="arrow" w="med" len="med"/>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48193" name="Line 83"/>
          <p:cNvSpPr>
            <a:spLocks noChangeShapeType="1"/>
          </p:cNvSpPr>
          <p:nvPr/>
        </p:nvSpPr>
        <p:spPr bwMode="auto">
          <a:xfrm flipV="1">
            <a:off x="6343650" y="1371600"/>
            <a:ext cx="141288" cy="112713"/>
          </a:xfrm>
          <a:prstGeom prst="line">
            <a:avLst/>
          </a:prstGeom>
          <a:noFill/>
          <a:ln w="9525">
            <a:solidFill>
              <a:schemeClr val="tx1"/>
            </a:solidFill>
            <a:round/>
            <a:headEnd type="arrow" w="med" len="sm"/>
            <a:tailEnd type="arrow" w="med" len="sm"/>
          </a:ln>
        </p:spPr>
        <p:txBody>
          <a:bodyPr/>
          <a:lstStyle/>
          <a:p>
            <a:pPr fontAlgn="base">
              <a:spcBef>
                <a:spcPct val="0"/>
              </a:spcBef>
              <a:spcAft>
                <a:spcPct val="0"/>
              </a:spcAft>
            </a:pPr>
            <a:endParaRPr lang="en-US" sz="2400" b="1">
              <a:solidFill>
                <a:srgbClr val="000000"/>
              </a:solidFill>
              <a:latin typeface="Browallia New" pitchFamily="34" charset="-34"/>
            </a:endParaRPr>
          </a:p>
        </p:txBody>
      </p:sp>
      <p:sp>
        <p:nvSpPr>
          <p:cNvPr id="103499" name="Oval 84"/>
          <p:cNvSpPr>
            <a:spLocks noChangeArrowheads="1"/>
          </p:cNvSpPr>
          <p:nvPr/>
        </p:nvSpPr>
        <p:spPr bwMode="auto">
          <a:xfrm>
            <a:off x="1193800" y="1490663"/>
            <a:ext cx="912813" cy="584200"/>
          </a:xfrm>
          <a:prstGeom prst="ellipse">
            <a:avLst/>
          </a:prstGeom>
          <a:solidFill>
            <a:schemeClr val="bg1">
              <a:lumMod val="85000"/>
            </a:schemeClr>
          </a:solidFill>
          <a:ln w="9525" cap="rnd">
            <a:solidFill>
              <a:srgbClr val="339933"/>
            </a:solidFill>
            <a:prstDash val="sysDot"/>
            <a:round/>
            <a:headEnd/>
            <a:tailEnd/>
          </a:ln>
        </p:spPr>
        <p:txBody>
          <a:bodyPr wrap="none" lIns="0" rIns="0" anchor="ctr"/>
          <a:lstStyle/>
          <a:p>
            <a:pPr algn="ctr" fontAlgn="base">
              <a:lnSpc>
                <a:spcPct val="90000"/>
              </a:lnSpc>
              <a:spcBef>
                <a:spcPct val="0"/>
              </a:spcBef>
              <a:spcAft>
                <a:spcPct val="0"/>
              </a:spcAft>
              <a:defRPr/>
            </a:pPr>
            <a:r>
              <a:rPr lang="th-TH" sz="1400" b="1" dirty="0">
                <a:solidFill>
                  <a:srgbClr val="FFFFFF">
                    <a:lumMod val="50000"/>
                  </a:srgbClr>
                </a:solidFill>
                <a:latin typeface="Browallia New" pitchFamily="34" charset="-34"/>
              </a:rPr>
              <a:t>สถาบัน</a:t>
            </a:r>
          </a:p>
          <a:p>
            <a:pPr algn="ctr" fontAlgn="base">
              <a:lnSpc>
                <a:spcPct val="90000"/>
              </a:lnSpc>
              <a:spcBef>
                <a:spcPct val="0"/>
              </a:spcBef>
              <a:spcAft>
                <a:spcPct val="0"/>
              </a:spcAft>
              <a:defRPr/>
            </a:pPr>
            <a:r>
              <a:rPr lang="th-TH" sz="1400" b="1" dirty="0">
                <a:solidFill>
                  <a:srgbClr val="FFFFFF">
                    <a:lumMod val="50000"/>
                  </a:srgbClr>
                </a:solidFill>
                <a:latin typeface="Browallia New" pitchFamily="34" charset="-34"/>
              </a:rPr>
              <a:t>พระมหากษัตริย์</a:t>
            </a:r>
          </a:p>
        </p:txBody>
      </p:sp>
      <p:cxnSp>
        <p:nvCxnSpPr>
          <p:cNvPr id="48195" name="AutoShape 85"/>
          <p:cNvCxnSpPr>
            <a:cxnSpLocks noChangeShapeType="1"/>
            <a:endCxn id="103499" idx="4"/>
          </p:cNvCxnSpPr>
          <p:nvPr/>
        </p:nvCxnSpPr>
        <p:spPr bwMode="auto">
          <a:xfrm flipV="1">
            <a:off x="1649413" y="2074863"/>
            <a:ext cx="0" cy="250825"/>
          </a:xfrm>
          <a:prstGeom prst="straightConnector1">
            <a:avLst/>
          </a:prstGeom>
          <a:noFill/>
          <a:ln w="9525">
            <a:solidFill>
              <a:schemeClr val="tx1"/>
            </a:solidFill>
            <a:round/>
            <a:headEnd/>
            <a:tailEnd type="arrow" w="med" len="med"/>
          </a:ln>
        </p:spPr>
      </p:cxnSp>
      <p:cxnSp>
        <p:nvCxnSpPr>
          <p:cNvPr id="48196" name="AutoShape 39"/>
          <p:cNvCxnSpPr>
            <a:cxnSpLocks noChangeShapeType="1"/>
            <a:endCxn id="48212" idx="2"/>
          </p:cNvCxnSpPr>
          <p:nvPr/>
        </p:nvCxnSpPr>
        <p:spPr bwMode="auto">
          <a:xfrm rot="16200000" flipV="1">
            <a:off x="4175125" y="3489325"/>
            <a:ext cx="414338" cy="674688"/>
          </a:xfrm>
          <a:prstGeom prst="straightConnector1">
            <a:avLst/>
          </a:prstGeom>
          <a:noFill/>
          <a:ln w="9525">
            <a:solidFill>
              <a:schemeClr val="tx1"/>
            </a:solidFill>
            <a:round/>
            <a:headEnd/>
            <a:tailEnd type="arrow" w="med" len="med"/>
          </a:ln>
        </p:spPr>
      </p:cxnSp>
      <p:cxnSp>
        <p:nvCxnSpPr>
          <p:cNvPr id="48197" name="AutoShape 39"/>
          <p:cNvCxnSpPr>
            <a:cxnSpLocks noChangeShapeType="1"/>
            <a:endCxn id="48212" idx="2"/>
          </p:cNvCxnSpPr>
          <p:nvPr/>
        </p:nvCxnSpPr>
        <p:spPr bwMode="auto">
          <a:xfrm rot="5400000" flipH="1" flipV="1">
            <a:off x="3154363" y="3143250"/>
            <a:ext cx="414338" cy="1366837"/>
          </a:xfrm>
          <a:prstGeom prst="straightConnector1">
            <a:avLst/>
          </a:prstGeom>
          <a:noFill/>
          <a:ln w="9525">
            <a:solidFill>
              <a:schemeClr val="tx1"/>
            </a:solidFill>
            <a:round/>
            <a:headEnd/>
            <a:tailEnd type="arrow" w="med" len="med"/>
          </a:ln>
        </p:spPr>
      </p:cxnSp>
      <p:cxnSp>
        <p:nvCxnSpPr>
          <p:cNvPr id="48198" name="AutoShape 39"/>
          <p:cNvCxnSpPr>
            <a:cxnSpLocks noChangeShapeType="1"/>
            <a:endCxn id="48212" idx="2"/>
          </p:cNvCxnSpPr>
          <p:nvPr/>
        </p:nvCxnSpPr>
        <p:spPr bwMode="auto">
          <a:xfrm rot="5400000" flipH="1" flipV="1">
            <a:off x="3494088" y="3482975"/>
            <a:ext cx="414338" cy="687387"/>
          </a:xfrm>
          <a:prstGeom prst="straightConnector1">
            <a:avLst/>
          </a:prstGeom>
          <a:noFill/>
          <a:ln w="9525">
            <a:solidFill>
              <a:schemeClr val="tx1"/>
            </a:solidFill>
            <a:round/>
            <a:headEnd/>
            <a:tailEnd type="arrow" w="med" len="med"/>
          </a:ln>
        </p:spPr>
      </p:cxnSp>
      <p:cxnSp>
        <p:nvCxnSpPr>
          <p:cNvPr id="48199" name="AutoShape 39"/>
          <p:cNvCxnSpPr>
            <a:cxnSpLocks noChangeShapeType="1"/>
            <a:endCxn id="48212" idx="2"/>
          </p:cNvCxnSpPr>
          <p:nvPr/>
        </p:nvCxnSpPr>
        <p:spPr bwMode="auto">
          <a:xfrm rot="5400000" flipH="1" flipV="1">
            <a:off x="3834606" y="3823494"/>
            <a:ext cx="414338" cy="6350"/>
          </a:xfrm>
          <a:prstGeom prst="straightConnector1">
            <a:avLst/>
          </a:prstGeom>
          <a:noFill/>
          <a:ln w="9525">
            <a:solidFill>
              <a:schemeClr val="tx1"/>
            </a:solidFill>
            <a:round/>
            <a:headEnd/>
            <a:tailEnd type="arrow" w="med" len="med"/>
          </a:ln>
        </p:spPr>
      </p:cxnSp>
      <p:cxnSp>
        <p:nvCxnSpPr>
          <p:cNvPr id="48200" name="AutoShape 39"/>
          <p:cNvCxnSpPr>
            <a:cxnSpLocks noChangeShapeType="1"/>
            <a:stCxn id="103459" idx="3"/>
            <a:endCxn id="103493" idx="1"/>
          </p:cNvCxnSpPr>
          <p:nvPr/>
        </p:nvCxnSpPr>
        <p:spPr bwMode="auto">
          <a:xfrm>
            <a:off x="6819900" y="5387975"/>
            <a:ext cx="485775" cy="6350"/>
          </a:xfrm>
          <a:prstGeom prst="straightConnector1">
            <a:avLst/>
          </a:prstGeom>
          <a:noFill/>
          <a:ln w="9525">
            <a:solidFill>
              <a:schemeClr val="tx1"/>
            </a:solidFill>
            <a:round/>
            <a:headEnd/>
            <a:tailEnd type="arrow" w="med" len="med"/>
          </a:ln>
        </p:spPr>
      </p:cxnSp>
      <p:grpSp>
        <p:nvGrpSpPr>
          <p:cNvPr id="48201" name="Group 116"/>
          <p:cNvGrpSpPr>
            <a:grpSpLocks/>
          </p:cNvGrpSpPr>
          <p:nvPr/>
        </p:nvGrpSpPr>
        <p:grpSpPr bwMode="auto">
          <a:xfrm>
            <a:off x="1290638" y="6164263"/>
            <a:ext cx="7535862" cy="582612"/>
            <a:chOff x="1290638" y="6100763"/>
            <a:chExt cx="7535862" cy="581899"/>
          </a:xfrm>
        </p:grpSpPr>
        <p:sp>
          <p:nvSpPr>
            <p:cNvPr id="104543" name="Rectangle 12"/>
            <p:cNvSpPr>
              <a:spLocks noChangeArrowheads="1"/>
            </p:cNvSpPr>
            <p:nvPr/>
          </p:nvSpPr>
          <p:spPr bwMode="auto">
            <a:xfrm>
              <a:off x="1290638" y="6100763"/>
              <a:ext cx="1014412" cy="394803"/>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dirty="0">
                  <a:solidFill>
                    <a:srgbClr val="FFFFFF">
                      <a:lumMod val="50000"/>
                    </a:srgbClr>
                  </a:solidFill>
                  <a:latin typeface="Browallia New" pitchFamily="34" charset="-34"/>
                </a:rPr>
                <a:t>แผนแม่บท</a:t>
              </a:r>
            </a:p>
            <a:p>
              <a:pPr algn="ctr" fontAlgn="base">
                <a:lnSpc>
                  <a:spcPts val="1600"/>
                </a:lnSpc>
                <a:spcBef>
                  <a:spcPct val="0"/>
                </a:spcBef>
                <a:spcAft>
                  <a:spcPct val="0"/>
                </a:spcAft>
                <a:defRPr/>
              </a:pPr>
              <a:r>
                <a:rPr lang="th-TH" sz="1400" b="1" dirty="0">
                  <a:solidFill>
                    <a:srgbClr val="FFFFFF">
                      <a:lumMod val="50000"/>
                    </a:srgbClr>
                  </a:solidFill>
                  <a:latin typeface="Browallia New" pitchFamily="34" charset="-34"/>
                </a:rPr>
                <a:t>ด้านกำลังพล</a:t>
              </a:r>
            </a:p>
          </p:txBody>
        </p:sp>
        <p:sp>
          <p:nvSpPr>
            <p:cNvPr id="103526" name="Rectangle 13"/>
            <p:cNvSpPr>
              <a:spLocks noChangeArrowheads="1"/>
            </p:cNvSpPr>
            <p:nvPr/>
          </p:nvSpPr>
          <p:spPr bwMode="auto">
            <a:xfrm>
              <a:off x="2379663" y="6100763"/>
              <a:ext cx="1011237" cy="399560"/>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dirty="0">
                  <a:solidFill>
                    <a:srgbClr val="FFFFFF">
                      <a:lumMod val="50000"/>
                    </a:srgbClr>
                  </a:solidFill>
                  <a:latin typeface="Browallia New" pitchFamily="34" charset="-34"/>
                </a:rPr>
                <a:t>แผนแม่บท</a:t>
              </a:r>
            </a:p>
            <a:p>
              <a:pPr algn="ctr" fontAlgn="base">
                <a:lnSpc>
                  <a:spcPts val="1600"/>
                </a:lnSpc>
                <a:spcBef>
                  <a:spcPct val="0"/>
                </a:spcBef>
                <a:spcAft>
                  <a:spcPct val="0"/>
                </a:spcAft>
                <a:defRPr/>
              </a:pPr>
              <a:r>
                <a:rPr lang="th-TH" sz="1400" b="1" dirty="0">
                  <a:solidFill>
                    <a:srgbClr val="FFFFFF">
                      <a:lumMod val="50000"/>
                    </a:srgbClr>
                  </a:solidFill>
                  <a:latin typeface="Browallia New" pitchFamily="34" charset="-34"/>
                </a:rPr>
                <a:t>ด้านการข่าว</a:t>
              </a:r>
            </a:p>
          </p:txBody>
        </p:sp>
        <p:sp>
          <p:nvSpPr>
            <p:cNvPr id="103527" name="Rectangle 14"/>
            <p:cNvSpPr>
              <a:spLocks noChangeArrowheads="1"/>
            </p:cNvSpPr>
            <p:nvPr/>
          </p:nvSpPr>
          <p:spPr bwMode="auto">
            <a:xfrm>
              <a:off x="3467100" y="6100763"/>
              <a:ext cx="1009650" cy="399560"/>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แผนแม่บท</a:t>
              </a:r>
            </a:p>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ด้านยุทธการ</a:t>
              </a:r>
            </a:p>
          </p:txBody>
        </p:sp>
        <p:sp>
          <p:nvSpPr>
            <p:cNvPr id="103528" name="Rectangle 15"/>
            <p:cNvSpPr>
              <a:spLocks noChangeArrowheads="1"/>
            </p:cNvSpPr>
            <p:nvPr/>
          </p:nvSpPr>
          <p:spPr bwMode="auto">
            <a:xfrm>
              <a:off x="4552950" y="6100763"/>
              <a:ext cx="1009650" cy="394803"/>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แผนแม่บท</a:t>
              </a:r>
            </a:p>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ด้านส่งกำลังบำรุง</a:t>
              </a:r>
            </a:p>
          </p:txBody>
        </p:sp>
        <p:sp>
          <p:nvSpPr>
            <p:cNvPr id="103529" name="Rectangle 18"/>
            <p:cNvSpPr>
              <a:spLocks noChangeArrowheads="1"/>
            </p:cNvSpPr>
            <p:nvPr/>
          </p:nvSpPr>
          <p:spPr bwMode="auto">
            <a:xfrm>
              <a:off x="7813675" y="6100763"/>
              <a:ext cx="1012825" cy="399560"/>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dirty="0">
                  <a:solidFill>
                    <a:srgbClr val="FFFFFF">
                      <a:lumMod val="50000"/>
                    </a:srgbClr>
                  </a:solidFill>
                  <a:latin typeface="Browallia New" pitchFamily="34" charset="-34"/>
                </a:rPr>
                <a:t>แผนแม่บท</a:t>
              </a:r>
            </a:p>
            <a:p>
              <a:pPr algn="ctr" fontAlgn="base">
                <a:lnSpc>
                  <a:spcPts val="1600"/>
                </a:lnSpc>
                <a:spcBef>
                  <a:spcPct val="0"/>
                </a:spcBef>
                <a:spcAft>
                  <a:spcPct val="0"/>
                </a:spcAft>
                <a:defRPr/>
              </a:pPr>
              <a:r>
                <a:rPr lang="th-TH" sz="1400" b="1" dirty="0">
                  <a:solidFill>
                    <a:srgbClr val="FFFFFF">
                      <a:lumMod val="50000"/>
                    </a:srgbClr>
                  </a:solidFill>
                  <a:latin typeface="Browallia New" pitchFamily="34" charset="-34"/>
                </a:rPr>
                <a:t>ด้านเทคโนโลยีฯ</a:t>
              </a:r>
            </a:p>
          </p:txBody>
        </p:sp>
        <p:sp>
          <p:nvSpPr>
            <p:cNvPr id="103530" name="Rectangle 16"/>
            <p:cNvSpPr>
              <a:spLocks noChangeArrowheads="1"/>
            </p:cNvSpPr>
            <p:nvPr/>
          </p:nvSpPr>
          <p:spPr bwMode="auto">
            <a:xfrm>
              <a:off x="5640388" y="6100763"/>
              <a:ext cx="1012825" cy="399560"/>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แผนแม่บทด้านกิจการพลเรือน</a:t>
              </a:r>
            </a:p>
          </p:txBody>
        </p:sp>
        <p:sp>
          <p:nvSpPr>
            <p:cNvPr id="103531" name="Rectangle 17"/>
            <p:cNvSpPr>
              <a:spLocks noChangeArrowheads="1"/>
            </p:cNvSpPr>
            <p:nvPr/>
          </p:nvSpPr>
          <p:spPr bwMode="auto">
            <a:xfrm>
              <a:off x="6729413" y="6100763"/>
              <a:ext cx="1009650" cy="396389"/>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แผนแม่บท</a:t>
              </a:r>
            </a:p>
            <a:p>
              <a:pPr algn="ctr" fontAlgn="base">
                <a:lnSpc>
                  <a:spcPts val="1600"/>
                </a:lnSpc>
                <a:spcBef>
                  <a:spcPct val="0"/>
                </a:spcBef>
                <a:spcAft>
                  <a:spcPct val="0"/>
                </a:spcAft>
                <a:defRPr/>
              </a:pPr>
              <a:r>
                <a:rPr lang="th-TH" sz="1400" b="1">
                  <a:solidFill>
                    <a:srgbClr val="FFFFFF">
                      <a:lumMod val="50000"/>
                    </a:srgbClr>
                  </a:solidFill>
                  <a:latin typeface="Browallia New" pitchFamily="34" charset="-34"/>
                </a:rPr>
                <a:t>ด้านการวิจัย</a:t>
              </a:r>
            </a:p>
          </p:txBody>
        </p:sp>
        <p:sp>
          <p:nvSpPr>
            <p:cNvPr id="104550" name="Rectangle 12"/>
            <p:cNvSpPr>
              <a:spLocks noChangeArrowheads="1"/>
            </p:cNvSpPr>
            <p:nvPr/>
          </p:nvSpPr>
          <p:spPr bwMode="auto">
            <a:xfrm>
              <a:off x="1290638" y="6498737"/>
              <a:ext cx="1014412" cy="180754"/>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p>
          </p:txBody>
        </p:sp>
        <p:sp>
          <p:nvSpPr>
            <p:cNvPr id="103533" name="Rectangle 13"/>
            <p:cNvSpPr>
              <a:spLocks noChangeArrowheads="1"/>
            </p:cNvSpPr>
            <p:nvPr/>
          </p:nvSpPr>
          <p:spPr bwMode="auto">
            <a:xfrm>
              <a:off x="2379663" y="6498737"/>
              <a:ext cx="1011237" cy="183925"/>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endParaRPr lang="th-TH" sz="1100" b="1" dirty="0">
                <a:solidFill>
                  <a:srgbClr val="FFFFFF">
                    <a:lumMod val="50000"/>
                  </a:srgbClr>
                </a:solidFill>
                <a:latin typeface="Browallia New" pitchFamily="34" charset="-34"/>
              </a:endParaRPr>
            </a:p>
          </p:txBody>
        </p:sp>
        <p:sp>
          <p:nvSpPr>
            <p:cNvPr id="103534" name="Rectangle 14"/>
            <p:cNvSpPr>
              <a:spLocks noChangeArrowheads="1"/>
            </p:cNvSpPr>
            <p:nvPr/>
          </p:nvSpPr>
          <p:spPr bwMode="auto">
            <a:xfrm>
              <a:off x="3467100" y="6498737"/>
              <a:ext cx="1009650" cy="183925"/>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endParaRPr lang="th-TH" sz="1100" b="1" dirty="0">
                <a:solidFill>
                  <a:srgbClr val="FFFFFF">
                    <a:lumMod val="50000"/>
                  </a:srgbClr>
                </a:solidFill>
                <a:latin typeface="Browallia New" pitchFamily="34" charset="-34"/>
              </a:endParaRPr>
            </a:p>
          </p:txBody>
        </p:sp>
        <p:sp>
          <p:nvSpPr>
            <p:cNvPr id="103535" name="Rectangle 15"/>
            <p:cNvSpPr>
              <a:spLocks noChangeArrowheads="1"/>
            </p:cNvSpPr>
            <p:nvPr/>
          </p:nvSpPr>
          <p:spPr bwMode="auto">
            <a:xfrm>
              <a:off x="4552950" y="6498737"/>
              <a:ext cx="1009650" cy="180754"/>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endParaRPr lang="th-TH" sz="1100" b="1" dirty="0">
                <a:solidFill>
                  <a:srgbClr val="FFFFFF">
                    <a:lumMod val="50000"/>
                  </a:srgbClr>
                </a:solidFill>
                <a:latin typeface="Browallia New" pitchFamily="34" charset="-34"/>
              </a:endParaRPr>
            </a:p>
          </p:txBody>
        </p:sp>
        <p:sp>
          <p:nvSpPr>
            <p:cNvPr id="103536" name="Rectangle 18"/>
            <p:cNvSpPr>
              <a:spLocks noChangeArrowheads="1"/>
            </p:cNvSpPr>
            <p:nvPr/>
          </p:nvSpPr>
          <p:spPr bwMode="auto">
            <a:xfrm>
              <a:off x="7813675" y="6498737"/>
              <a:ext cx="1012825" cy="183925"/>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endParaRPr lang="th-TH" sz="1100" b="1" dirty="0">
                <a:solidFill>
                  <a:srgbClr val="FFFFFF">
                    <a:lumMod val="50000"/>
                  </a:srgbClr>
                </a:solidFill>
                <a:latin typeface="Browallia New" pitchFamily="34" charset="-34"/>
              </a:endParaRPr>
            </a:p>
          </p:txBody>
        </p:sp>
        <p:sp>
          <p:nvSpPr>
            <p:cNvPr id="103537" name="Rectangle 16"/>
            <p:cNvSpPr>
              <a:spLocks noChangeArrowheads="1"/>
            </p:cNvSpPr>
            <p:nvPr/>
          </p:nvSpPr>
          <p:spPr bwMode="auto">
            <a:xfrm>
              <a:off x="5640388" y="6498737"/>
              <a:ext cx="1012825" cy="183925"/>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endParaRPr lang="th-TH" sz="1100" b="1" dirty="0">
                <a:solidFill>
                  <a:srgbClr val="FFFFFF">
                    <a:lumMod val="50000"/>
                  </a:srgbClr>
                </a:solidFill>
                <a:latin typeface="Browallia New" pitchFamily="34" charset="-34"/>
              </a:endParaRPr>
            </a:p>
          </p:txBody>
        </p:sp>
        <p:sp>
          <p:nvSpPr>
            <p:cNvPr id="103538" name="Rectangle 17"/>
            <p:cNvSpPr>
              <a:spLocks noChangeArrowheads="1"/>
            </p:cNvSpPr>
            <p:nvPr/>
          </p:nvSpPr>
          <p:spPr bwMode="auto">
            <a:xfrm>
              <a:off x="6729413" y="6498737"/>
              <a:ext cx="1009650" cy="182340"/>
            </a:xfrm>
            <a:prstGeom prst="rect">
              <a:avLst/>
            </a:prstGeom>
            <a:solidFill>
              <a:schemeClr val="bg1">
                <a:lumMod val="85000"/>
              </a:schemeClr>
            </a:solidFill>
            <a:ln w="9525">
              <a:solidFill>
                <a:schemeClr val="bg1">
                  <a:lumMod val="50000"/>
                </a:schemeClr>
              </a:solidFill>
              <a:miter lim="800000"/>
              <a:headEnd/>
              <a:tailEnd/>
            </a:ln>
          </p:spPr>
          <p:txBody>
            <a:bodyPr lIns="0" tIns="36000" rIns="0" bIns="36000" anchor="ctr"/>
            <a:lstStyle/>
            <a:p>
              <a:pPr algn="ctr" fontAlgn="base">
                <a:lnSpc>
                  <a:spcPts val="1600"/>
                </a:lnSpc>
                <a:spcBef>
                  <a:spcPct val="0"/>
                </a:spcBef>
                <a:spcAft>
                  <a:spcPct val="0"/>
                </a:spcAft>
                <a:defRPr/>
              </a:pPr>
              <a:r>
                <a:rPr lang="th-TH" sz="1200" b="1" dirty="0">
                  <a:solidFill>
                    <a:srgbClr val="FFFFFF">
                      <a:lumMod val="50000"/>
                    </a:srgbClr>
                  </a:solidFill>
                  <a:latin typeface="Browallia New" pitchFamily="34" charset="-34"/>
                </a:rPr>
                <a:t>ทรัพยากร</a:t>
              </a:r>
              <a:endParaRPr lang="th-TH" sz="1100" b="1" dirty="0">
                <a:solidFill>
                  <a:srgbClr val="FFFFFF">
                    <a:lumMod val="50000"/>
                  </a:srgbClr>
                </a:solidFill>
                <a:latin typeface="Browallia New" pitchFamily="34" charset="-34"/>
              </a:endParaRPr>
            </a:p>
          </p:txBody>
        </p:sp>
      </p:grpSp>
      <p:sp>
        <p:nvSpPr>
          <p:cNvPr id="112" name="Rounded Rectangle 111"/>
          <p:cNvSpPr/>
          <p:nvPr/>
        </p:nvSpPr>
        <p:spPr>
          <a:xfrm>
            <a:off x="47625" y="82550"/>
            <a:ext cx="962025" cy="565150"/>
          </a:xfrm>
          <a:prstGeom prst="roundRect">
            <a:avLst>
              <a:gd name="adj" fmla="val 190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en-US" sz="1600" b="1" dirty="0">
                <a:solidFill>
                  <a:srgbClr val="000000"/>
                </a:solidFill>
              </a:rPr>
              <a:t>Vision</a:t>
            </a:r>
            <a:endParaRPr lang="th-TH" sz="1600" b="1" dirty="0">
              <a:solidFill>
                <a:srgbClr val="000000"/>
              </a:solidFill>
            </a:endParaRPr>
          </a:p>
        </p:txBody>
      </p:sp>
      <p:sp>
        <p:nvSpPr>
          <p:cNvPr id="103509" name="AutoShape 66"/>
          <p:cNvSpPr>
            <a:spLocks noChangeArrowheads="1"/>
          </p:cNvSpPr>
          <p:nvPr/>
        </p:nvSpPr>
        <p:spPr bwMode="auto">
          <a:xfrm>
            <a:off x="5794375" y="5138738"/>
            <a:ext cx="984250" cy="498475"/>
          </a:xfrm>
          <a:prstGeom prst="roundRect">
            <a:avLst>
              <a:gd name="adj" fmla="val 4116"/>
            </a:avLst>
          </a:prstGeom>
          <a:solidFill>
            <a:schemeClr val="bg1">
              <a:lumMod val="85000"/>
            </a:schemeClr>
          </a:solidFill>
          <a:ln w="3175" cap="rnd" algn="ctr">
            <a:solidFill>
              <a:schemeClr val="bg1">
                <a:lumMod val="50000"/>
              </a:schemeClr>
            </a:solidFill>
            <a:prstDash val="sysDot"/>
            <a:round/>
            <a:headEnd/>
            <a:tailEnd/>
          </a:ln>
        </p:spPr>
        <p:txBody>
          <a:bodyPr lIns="0" rIns="0" anchor="ctr"/>
          <a:lstStyle/>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วิจัยและพัฒนานวัตกรรม</a:t>
            </a:r>
          </a:p>
          <a:p>
            <a:pPr algn="ctr" fontAlgn="base">
              <a:lnSpc>
                <a:spcPct val="80000"/>
              </a:lnSpc>
              <a:spcBef>
                <a:spcPct val="0"/>
              </a:spcBef>
              <a:spcAft>
                <a:spcPct val="0"/>
              </a:spcAft>
              <a:defRPr/>
            </a:pPr>
            <a:r>
              <a:rPr lang="th-TH" sz="1400" dirty="0">
                <a:solidFill>
                  <a:srgbClr val="FFFFFF">
                    <a:lumMod val="50000"/>
                  </a:srgbClr>
                </a:solidFill>
                <a:latin typeface="Browallia New" pitchFamily="34" charset="-34"/>
              </a:rPr>
              <a:t>กำลังทางอากาศ</a:t>
            </a:r>
          </a:p>
        </p:txBody>
      </p:sp>
      <p:sp>
        <p:nvSpPr>
          <p:cNvPr id="103510" name="AutoShape 12"/>
          <p:cNvSpPr>
            <a:spLocks noChangeArrowheads="1"/>
          </p:cNvSpPr>
          <p:nvPr/>
        </p:nvSpPr>
        <p:spPr bwMode="auto">
          <a:xfrm>
            <a:off x="1073150" y="3316288"/>
            <a:ext cx="752475" cy="630237"/>
          </a:xfrm>
          <a:prstGeom prst="roundRect">
            <a:avLst>
              <a:gd name="adj" fmla="val 7352"/>
            </a:avLst>
          </a:prstGeom>
          <a:solidFill>
            <a:schemeClr val="bg1">
              <a:lumMod val="85000"/>
            </a:schemeClr>
          </a:solidFill>
          <a:ln w="3175" cap="rnd" algn="ctr">
            <a:solidFill>
              <a:srgbClr val="CC6600"/>
            </a:solidFill>
            <a:prstDash val="sysDot"/>
            <a:round/>
            <a:headEnd/>
            <a:tailEnd/>
          </a:ln>
        </p:spPr>
        <p:txBody>
          <a:bodyPr lIns="0" rIns="0" anchor="ctr"/>
          <a:lstStyle/>
          <a:p>
            <a:pPr algn="ctr" fontAlgn="base">
              <a:lnSpc>
                <a:spcPts val="1600"/>
              </a:lnSpc>
              <a:spcBef>
                <a:spcPct val="0"/>
              </a:spcBef>
              <a:spcAft>
                <a:spcPct val="0"/>
              </a:spcAft>
              <a:defRPr/>
            </a:pPr>
            <a:r>
              <a:rPr lang="th-TH" sz="1200">
                <a:solidFill>
                  <a:srgbClr val="FFFFFF">
                    <a:lumMod val="50000"/>
                  </a:srgbClr>
                </a:solidFill>
                <a:latin typeface="Browallia New" pitchFamily="34" charset="-34"/>
              </a:rPr>
              <a:t>เทิดทูนสถาบันพระมหากษัตริย์</a:t>
            </a:r>
          </a:p>
        </p:txBody>
      </p:sp>
      <p:cxnSp>
        <p:nvCxnSpPr>
          <p:cNvPr id="48205" name="Straight Arrow Connector 113"/>
          <p:cNvCxnSpPr>
            <a:cxnSpLocks noChangeShapeType="1"/>
            <a:stCxn id="48212" idx="1"/>
          </p:cNvCxnSpPr>
          <p:nvPr/>
        </p:nvCxnSpPr>
        <p:spPr bwMode="auto">
          <a:xfrm rot="10800000" flipV="1">
            <a:off x="2308225" y="3468688"/>
            <a:ext cx="982663" cy="4762"/>
          </a:xfrm>
          <a:prstGeom prst="straightConnector1">
            <a:avLst/>
          </a:prstGeom>
          <a:noFill/>
          <a:ln w="9525">
            <a:solidFill>
              <a:schemeClr val="tx1"/>
            </a:solidFill>
            <a:miter lim="800000"/>
            <a:headEnd/>
            <a:tailEnd type="arrow" w="med" len="med"/>
          </a:ln>
        </p:spPr>
      </p:cxnSp>
      <p:cxnSp>
        <p:nvCxnSpPr>
          <p:cNvPr id="48206" name="Straight Arrow Connector 114"/>
          <p:cNvCxnSpPr>
            <a:cxnSpLocks noChangeShapeType="1"/>
          </p:cNvCxnSpPr>
          <p:nvPr/>
        </p:nvCxnSpPr>
        <p:spPr bwMode="auto">
          <a:xfrm rot="10800000">
            <a:off x="1819275" y="3562350"/>
            <a:ext cx="1527175" cy="3175"/>
          </a:xfrm>
          <a:prstGeom prst="straightConnector1">
            <a:avLst/>
          </a:prstGeom>
          <a:noFill/>
          <a:ln w="9525">
            <a:solidFill>
              <a:schemeClr val="tx1"/>
            </a:solidFill>
            <a:miter lim="800000"/>
            <a:headEnd/>
            <a:tailEnd type="arrow" w="med" len="med"/>
          </a:ln>
        </p:spPr>
      </p:cxnSp>
      <p:sp>
        <p:nvSpPr>
          <p:cNvPr id="103513" name="AutoShape 12"/>
          <p:cNvSpPr>
            <a:spLocks noChangeArrowheads="1"/>
          </p:cNvSpPr>
          <p:nvPr/>
        </p:nvSpPr>
        <p:spPr bwMode="auto">
          <a:xfrm>
            <a:off x="1895475" y="3316288"/>
            <a:ext cx="423863" cy="630237"/>
          </a:xfrm>
          <a:prstGeom prst="roundRect">
            <a:avLst>
              <a:gd name="adj" fmla="val 7352"/>
            </a:avLst>
          </a:prstGeom>
          <a:solidFill>
            <a:schemeClr val="bg1">
              <a:lumMod val="85000"/>
            </a:schemeClr>
          </a:solidFill>
          <a:ln w="3175" cap="rnd" algn="ctr">
            <a:solidFill>
              <a:srgbClr val="CC6600"/>
            </a:solidFill>
            <a:prstDash val="sysDot"/>
            <a:round/>
            <a:headEnd/>
            <a:tailEnd/>
          </a:ln>
        </p:spPr>
        <p:txBody>
          <a:bodyPr lIns="0" rIns="0" anchor="ctr"/>
          <a:lstStyle/>
          <a:p>
            <a:pPr algn="ctr" fontAlgn="base">
              <a:lnSpc>
                <a:spcPts val="1600"/>
              </a:lnSpc>
              <a:spcBef>
                <a:spcPct val="0"/>
              </a:spcBef>
              <a:spcAft>
                <a:spcPct val="0"/>
              </a:spcAft>
              <a:defRPr/>
            </a:pPr>
            <a:r>
              <a:rPr lang="th-TH" sz="1200">
                <a:solidFill>
                  <a:srgbClr val="FFFFFF">
                    <a:lumMod val="50000"/>
                  </a:srgbClr>
                </a:solidFill>
                <a:latin typeface="Browallia New" pitchFamily="34" charset="-34"/>
              </a:rPr>
              <a:t>ถวายความปลอดภัย</a:t>
            </a:r>
          </a:p>
        </p:txBody>
      </p:sp>
      <p:cxnSp>
        <p:nvCxnSpPr>
          <p:cNvPr id="48208" name="AutoShape 23"/>
          <p:cNvCxnSpPr>
            <a:cxnSpLocks noChangeShapeType="1"/>
          </p:cNvCxnSpPr>
          <p:nvPr/>
        </p:nvCxnSpPr>
        <p:spPr bwMode="auto">
          <a:xfrm flipV="1">
            <a:off x="2089150" y="3060700"/>
            <a:ext cx="0" cy="242888"/>
          </a:xfrm>
          <a:prstGeom prst="straightConnector1">
            <a:avLst/>
          </a:prstGeom>
          <a:noFill/>
          <a:ln w="9525">
            <a:solidFill>
              <a:schemeClr val="tx1"/>
            </a:solidFill>
            <a:round/>
            <a:headEnd/>
            <a:tailEnd type="arrow" w="med" len="med"/>
          </a:ln>
        </p:spPr>
      </p:cxnSp>
      <p:grpSp>
        <p:nvGrpSpPr>
          <p:cNvPr id="4" name="Group 126"/>
          <p:cNvGrpSpPr>
            <a:grpSpLocks/>
          </p:cNvGrpSpPr>
          <p:nvPr/>
        </p:nvGrpSpPr>
        <p:grpSpPr bwMode="auto">
          <a:xfrm>
            <a:off x="2362200" y="4033931"/>
            <a:ext cx="3352800" cy="931863"/>
            <a:chOff x="2362200" y="3924300"/>
            <a:chExt cx="3254331" cy="931863"/>
          </a:xfrm>
          <a:solidFill>
            <a:schemeClr val="bg1">
              <a:lumMod val="85000"/>
            </a:schemeClr>
          </a:solidFill>
        </p:grpSpPr>
        <p:sp>
          <p:nvSpPr>
            <p:cNvPr id="103520" name="AutoShape 16"/>
            <p:cNvSpPr>
              <a:spLocks noChangeArrowheads="1"/>
            </p:cNvSpPr>
            <p:nvPr/>
          </p:nvSpPr>
          <p:spPr bwMode="auto">
            <a:xfrm>
              <a:off x="3022621" y="3924300"/>
              <a:ext cx="612648" cy="931863"/>
            </a:xfrm>
            <a:prstGeom prst="roundRect">
              <a:avLst>
                <a:gd name="adj" fmla="val 4116"/>
              </a:avLst>
            </a:prstGeom>
            <a:grpFill/>
            <a:ln w="3175" cap="rnd" algn="ctr">
              <a:solidFill>
                <a:schemeClr val="bg1">
                  <a:lumMod val="50000"/>
                </a:schemeClr>
              </a:solidFill>
              <a:prstDash val="sysDot"/>
              <a:round/>
              <a:headEnd/>
              <a:tailEnd/>
            </a:ln>
          </p:spPr>
          <p:txBody>
            <a:bodyPr lIns="0" rIns="0" anchor="ctr"/>
            <a:lstStyle/>
            <a:p>
              <a:pPr algn="ctr" fontAlgn="base">
                <a:lnSpc>
                  <a:spcPts val="1500"/>
                </a:lnSpc>
                <a:spcBef>
                  <a:spcPct val="0"/>
                </a:spcBef>
                <a:spcAft>
                  <a:spcPct val="0"/>
                </a:spcAft>
                <a:defRPr/>
              </a:pPr>
              <a:r>
                <a:rPr lang="th-TH" sz="1300" dirty="0">
                  <a:solidFill>
                    <a:srgbClr val="FFFFFF">
                      <a:lumMod val="50000"/>
                    </a:srgbClr>
                  </a:solidFill>
                  <a:latin typeface="Browallia New" pitchFamily="34" charset="-34"/>
                </a:rPr>
                <a:t>สร้างความร่วมมือด้านความมั่นคง</a:t>
              </a:r>
            </a:p>
          </p:txBody>
        </p:sp>
        <p:sp>
          <p:nvSpPr>
            <p:cNvPr id="103521" name="AutoShape 16"/>
            <p:cNvSpPr>
              <a:spLocks noChangeArrowheads="1"/>
            </p:cNvSpPr>
            <p:nvPr/>
          </p:nvSpPr>
          <p:spPr bwMode="auto">
            <a:xfrm>
              <a:off x="4343463" y="3924300"/>
              <a:ext cx="612648" cy="931863"/>
            </a:xfrm>
            <a:prstGeom prst="roundRect">
              <a:avLst>
                <a:gd name="adj" fmla="val 4116"/>
              </a:avLst>
            </a:prstGeom>
            <a:grpFill/>
            <a:ln w="3175" cap="rnd" algn="ctr">
              <a:solidFill>
                <a:schemeClr val="bg1">
                  <a:lumMod val="50000"/>
                </a:schemeClr>
              </a:solidFill>
              <a:prstDash val="sysDot"/>
              <a:round/>
              <a:headEnd/>
              <a:tailEnd/>
            </a:ln>
          </p:spPr>
          <p:txBody>
            <a:bodyPr lIns="0" rIns="0" anchor="ctr"/>
            <a:lstStyle/>
            <a:p>
              <a:pPr algn="ctr" fontAlgn="base">
                <a:lnSpc>
                  <a:spcPts val="1500"/>
                </a:lnSpc>
                <a:spcBef>
                  <a:spcPct val="0"/>
                </a:spcBef>
                <a:spcAft>
                  <a:spcPct val="0"/>
                </a:spcAft>
                <a:defRPr/>
              </a:pPr>
              <a:r>
                <a:rPr lang="th-TH" sz="1300" dirty="0">
                  <a:solidFill>
                    <a:srgbClr val="FFFFFF">
                      <a:lumMod val="50000"/>
                    </a:srgbClr>
                  </a:solidFill>
                  <a:latin typeface="Browallia New" pitchFamily="34" charset="-34"/>
                </a:rPr>
                <a:t>พัฒนา</a:t>
              </a:r>
              <a:br>
                <a:rPr lang="th-TH" sz="1300" dirty="0">
                  <a:solidFill>
                    <a:srgbClr val="FFFFFF">
                      <a:lumMod val="50000"/>
                    </a:srgbClr>
                  </a:solidFill>
                  <a:latin typeface="Browallia New" pitchFamily="34" charset="-34"/>
                </a:rPr>
              </a:br>
              <a:r>
                <a:rPr lang="th-TH" sz="1300" dirty="0">
                  <a:solidFill>
                    <a:srgbClr val="FFFFFF">
                      <a:lumMod val="50000"/>
                    </a:srgbClr>
                  </a:solidFill>
                  <a:latin typeface="Browallia New" pitchFamily="34" charset="-34"/>
                </a:rPr>
                <a:t>การส่งกำลังบำรุงรองรับภารกิจ</a:t>
              </a:r>
            </a:p>
          </p:txBody>
        </p:sp>
        <p:sp>
          <p:nvSpPr>
            <p:cNvPr id="103522" name="AutoShape 16"/>
            <p:cNvSpPr>
              <a:spLocks noChangeArrowheads="1"/>
            </p:cNvSpPr>
            <p:nvPr/>
          </p:nvSpPr>
          <p:spPr bwMode="auto">
            <a:xfrm>
              <a:off x="3683042" y="3924300"/>
              <a:ext cx="612648" cy="931863"/>
            </a:xfrm>
            <a:prstGeom prst="roundRect">
              <a:avLst>
                <a:gd name="adj" fmla="val 4116"/>
              </a:avLst>
            </a:prstGeom>
            <a:grpFill/>
            <a:ln w="3175" cap="rnd" algn="ctr">
              <a:solidFill>
                <a:schemeClr val="bg1">
                  <a:lumMod val="50000"/>
                </a:schemeClr>
              </a:solidFill>
              <a:prstDash val="sysDot"/>
              <a:round/>
              <a:headEnd/>
              <a:tailEnd/>
            </a:ln>
          </p:spPr>
          <p:txBody>
            <a:bodyPr lIns="0" rIns="0" anchor="ctr"/>
            <a:lstStyle/>
            <a:p>
              <a:pPr algn="ctr" fontAlgn="base">
                <a:lnSpc>
                  <a:spcPts val="1500"/>
                </a:lnSpc>
                <a:spcBef>
                  <a:spcPct val="0"/>
                </a:spcBef>
                <a:spcAft>
                  <a:spcPct val="0"/>
                </a:spcAft>
                <a:defRPr/>
              </a:pPr>
              <a:r>
                <a:rPr lang="th-TH" sz="1300" dirty="0">
                  <a:solidFill>
                    <a:srgbClr val="FFFFFF">
                      <a:lumMod val="50000"/>
                    </a:srgbClr>
                  </a:solidFill>
                  <a:latin typeface="Browallia New" pitchFamily="34" charset="-34"/>
                </a:rPr>
                <a:t>เสริมสร้างขีดความ</a:t>
              </a:r>
              <a:r>
                <a:rPr lang="en-US" sz="1300" dirty="0">
                  <a:solidFill>
                    <a:srgbClr val="FFFFFF">
                      <a:lumMod val="50000"/>
                    </a:srgbClr>
                  </a:solidFill>
                  <a:latin typeface="Browallia New" pitchFamily="34" charset="-34"/>
                </a:rPr>
                <a:t/>
              </a:r>
              <a:br>
                <a:rPr lang="en-US" sz="1300" dirty="0">
                  <a:solidFill>
                    <a:srgbClr val="FFFFFF">
                      <a:lumMod val="50000"/>
                    </a:srgbClr>
                  </a:solidFill>
                  <a:latin typeface="Browallia New" pitchFamily="34" charset="-34"/>
                </a:rPr>
              </a:br>
              <a:r>
                <a:rPr lang="th-TH" sz="1300" dirty="0">
                  <a:solidFill>
                    <a:srgbClr val="FFFFFF">
                      <a:lumMod val="50000"/>
                    </a:srgbClr>
                  </a:solidFill>
                  <a:latin typeface="Browallia New" pitchFamily="34" charset="-34"/>
                </a:rPr>
                <a:t>สามารถด้านการยุทธ</a:t>
              </a:r>
            </a:p>
          </p:txBody>
        </p:sp>
        <p:sp>
          <p:nvSpPr>
            <p:cNvPr id="103523" name="AutoShape 17"/>
            <p:cNvSpPr>
              <a:spLocks noChangeArrowheads="1"/>
            </p:cNvSpPr>
            <p:nvPr/>
          </p:nvSpPr>
          <p:spPr bwMode="auto">
            <a:xfrm>
              <a:off x="2362200" y="3924300"/>
              <a:ext cx="612648" cy="931863"/>
            </a:xfrm>
            <a:prstGeom prst="roundRect">
              <a:avLst>
                <a:gd name="adj" fmla="val 4116"/>
              </a:avLst>
            </a:prstGeom>
            <a:grpFill/>
            <a:ln w="3175" cap="rnd" algn="ctr">
              <a:solidFill>
                <a:schemeClr val="bg1">
                  <a:lumMod val="50000"/>
                </a:schemeClr>
              </a:solidFill>
              <a:prstDash val="sysDot"/>
              <a:round/>
              <a:headEnd/>
              <a:tailEnd/>
            </a:ln>
          </p:spPr>
          <p:txBody>
            <a:bodyPr lIns="0" rIns="0" anchor="ctr"/>
            <a:lstStyle/>
            <a:p>
              <a:pPr algn="ctr" fontAlgn="base">
                <a:lnSpc>
                  <a:spcPts val="1500"/>
                </a:lnSpc>
                <a:spcBef>
                  <a:spcPct val="0"/>
                </a:spcBef>
                <a:spcAft>
                  <a:spcPct val="0"/>
                </a:spcAft>
                <a:defRPr/>
              </a:pPr>
              <a:r>
                <a:rPr lang="th-TH" sz="1300" dirty="0">
                  <a:solidFill>
                    <a:srgbClr val="FFFFFF">
                      <a:lumMod val="50000"/>
                    </a:srgbClr>
                  </a:solidFill>
                  <a:latin typeface="Browallia New" pitchFamily="34" charset="-34"/>
                </a:rPr>
                <a:t>เสริมสร้าง</a:t>
              </a:r>
            </a:p>
            <a:p>
              <a:pPr algn="ctr" fontAlgn="base">
                <a:lnSpc>
                  <a:spcPts val="1500"/>
                </a:lnSpc>
                <a:spcBef>
                  <a:spcPct val="0"/>
                </a:spcBef>
                <a:spcAft>
                  <a:spcPct val="0"/>
                </a:spcAft>
                <a:defRPr/>
              </a:pPr>
              <a:r>
                <a:rPr lang="th-TH" sz="1300" dirty="0">
                  <a:solidFill>
                    <a:srgbClr val="FFFFFF">
                      <a:lumMod val="50000"/>
                    </a:srgbClr>
                  </a:solidFill>
                  <a:latin typeface="Browallia New" pitchFamily="34" charset="-34"/>
                </a:rPr>
                <a:t>ขีดความ</a:t>
              </a:r>
              <a:br>
                <a:rPr lang="th-TH" sz="1300" dirty="0">
                  <a:solidFill>
                    <a:srgbClr val="FFFFFF">
                      <a:lumMod val="50000"/>
                    </a:srgbClr>
                  </a:solidFill>
                  <a:latin typeface="Browallia New" pitchFamily="34" charset="-34"/>
                </a:rPr>
              </a:br>
              <a:r>
                <a:rPr lang="th-TH" sz="1300" dirty="0">
                  <a:solidFill>
                    <a:srgbClr val="FFFFFF">
                      <a:lumMod val="50000"/>
                    </a:srgbClr>
                  </a:solidFill>
                  <a:latin typeface="Browallia New" pitchFamily="34" charset="-34"/>
                </a:rPr>
                <a:t>สามารถด้านการข่าว</a:t>
              </a:r>
            </a:p>
          </p:txBody>
        </p:sp>
        <p:sp>
          <p:nvSpPr>
            <p:cNvPr id="103524" name="AutoShape 16"/>
            <p:cNvSpPr>
              <a:spLocks noChangeArrowheads="1"/>
            </p:cNvSpPr>
            <p:nvPr/>
          </p:nvSpPr>
          <p:spPr bwMode="auto">
            <a:xfrm>
              <a:off x="5003883" y="3924300"/>
              <a:ext cx="612648" cy="931863"/>
            </a:xfrm>
            <a:prstGeom prst="roundRect">
              <a:avLst>
                <a:gd name="adj" fmla="val 4116"/>
              </a:avLst>
            </a:prstGeom>
            <a:grpFill/>
            <a:ln w="3175" cap="rnd" algn="ctr">
              <a:solidFill>
                <a:schemeClr val="bg1">
                  <a:lumMod val="50000"/>
                </a:schemeClr>
              </a:solidFill>
              <a:prstDash val="sysDot"/>
              <a:round/>
              <a:headEnd/>
              <a:tailEnd/>
            </a:ln>
          </p:spPr>
          <p:txBody>
            <a:bodyPr lIns="0" rIns="0" anchor="ctr"/>
            <a:lstStyle/>
            <a:p>
              <a:pPr algn="ctr" fontAlgn="base">
                <a:lnSpc>
                  <a:spcPts val="1500"/>
                </a:lnSpc>
                <a:spcBef>
                  <a:spcPct val="0"/>
                </a:spcBef>
                <a:spcAft>
                  <a:spcPct val="0"/>
                </a:spcAft>
                <a:defRPr/>
              </a:pPr>
              <a:r>
                <a:rPr lang="th-TH" sz="1300" dirty="0">
                  <a:solidFill>
                    <a:srgbClr val="FFFFFF">
                      <a:lumMod val="50000"/>
                    </a:srgbClr>
                  </a:solidFill>
                  <a:latin typeface="Browallia New" pitchFamily="34" charset="-34"/>
                </a:rPr>
                <a:t>ปฎิบัติการกิจการ</a:t>
              </a:r>
              <a:br>
                <a:rPr lang="th-TH" sz="1300" dirty="0">
                  <a:solidFill>
                    <a:srgbClr val="FFFFFF">
                      <a:lumMod val="50000"/>
                    </a:srgbClr>
                  </a:solidFill>
                  <a:latin typeface="Browallia New" pitchFamily="34" charset="-34"/>
                </a:rPr>
              </a:br>
              <a:r>
                <a:rPr lang="th-TH" sz="1300" dirty="0">
                  <a:solidFill>
                    <a:srgbClr val="FFFFFF">
                      <a:lumMod val="50000"/>
                    </a:srgbClr>
                  </a:solidFill>
                  <a:latin typeface="Browallia New" pitchFamily="34" charset="-34"/>
                </a:rPr>
                <a:t>พลเรือน</a:t>
              </a:r>
            </a:p>
          </p:txBody>
        </p:sp>
      </p:grpSp>
      <p:cxnSp>
        <p:nvCxnSpPr>
          <p:cNvPr id="48210" name="AutoShape 39"/>
          <p:cNvCxnSpPr>
            <a:cxnSpLocks noChangeShapeType="1"/>
            <a:endCxn id="48212" idx="2"/>
          </p:cNvCxnSpPr>
          <p:nvPr/>
        </p:nvCxnSpPr>
        <p:spPr bwMode="auto">
          <a:xfrm rot="16200000" flipV="1">
            <a:off x="4514850" y="3149600"/>
            <a:ext cx="414338" cy="1354138"/>
          </a:xfrm>
          <a:prstGeom prst="straightConnector1">
            <a:avLst/>
          </a:prstGeom>
          <a:noFill/>
          <a:ln w="9525">
            <a:solidFill>
              <a:schemeClr val="tx1"/>
            </a:solidFill>
            <a:round/>
            <a:headEnd/>
            <a:tailEnd type="arrow" w="med" len="med"/>
          </a:ln>
        </p:spPr>
      </p:cxnSp>
      <p:cxnSp>
        <p:nvCxnSpPr>
          <p:cNvPr id="48211" name="AutoShape 39"/>
          <p:cNvCxnSpPr>
            <a:cxnSpLocks noChangeShapeType="1"/>
            <a:stCxn id="103459" idx="0"/>
          </p:cNvCxnSpPr>
          <p:nvPr/>
        </p:nvCxnSpPr>
        <p:spPr bwMode="auto">
          <a:xfrm rot="5400000" flipH="1" flipV="1">
            <a:off x="4690269" y="4352131"/>
            <a:ext cx="95250" cy="1322388"/>
          </a:xfrm>
          <a:prstGeom prst="straightConnector1">
            <a:avLst/>
          </a:prstGeom>
          <a:noFill/>
          <a:ln w="9525">
            <a:solidFill>
              <a:schemeClr val="tx1"/>
            </a:solidFill>
            <a:round/>
            <a:headEnd/>
            <a:tailEnd type="arrow" w="med" len="med"/>
          </a:ln>
        </p:spPr>
      </p:cxnSp>
      <p:sp>
        <p:nvSpPr>
          <p:cNvPr id="48212" name="AutoShape 75"/>
          <p:cNvSpPr>
            <a:spLocks noChangeArrowheads="1"/>
          </p:cNvSpPr>
          <p:nvPr/>
        </p:nvSpPr>
        <p:spPr bwMode="auto">
          <a:xfrm>
            <a:off x="3290888" y="3316288"/>
            <a:ext cx="1506537" cy="303212"/>
          </a:xfrm>
          <a:prstGeom prst="roundRect">
            <a:avLst>
              <a:gd name="adj" fmla="val 4116"/>
            </a:avLst>
          </a:prstGeom>
          <a:solidFill>
            <a:srgbClr val="FFFF00"/>
          </a:solidFill>
          <a:ln w="3175" cap="rnd" algn="ctr">
            <a:solidFill>
              <a:srgbClr val="CC6600"/>
            </a:solidFill>
            <a:prstDash val="sysDot"/>
            <a:round/>
            <a:headEnd/>
            <a:tailEnd/>
          </a:ln>
        </p:spPr>
        <p:txBody>
          <a:bodyPr lIns="0" rIns="0" anchor="ctr"/>
          <a:lstStyle/>
          <a:p>
            <a:pPr algn="ctr" fontAlgn="base">
              <a:lnSpc>
                <a:spcPct val="90000"/>
              </a:lnSpc>
              <a:spcBef>
                <a:spcPct val="0"/>
              </a:spcBef>
              <a:spcAft>
                <a:spcPct val="0"/>
              </a:spcAft>
            </a:pPr>
            <a:r>
              <a:rPr lang="th-TH" sz="1600" b="1">
                <a:solidFill>
                  <a:srgbClr val="000000"/>
                </a:solidFill>
                <a:latin typeface="Browallia New" pitchFamily="34" charset="-34"/>
              </a:rPr>
              <a:t>เสริมสร้างนภานุภาพ</a:t>
            </a:r>
          </a:p>
        </p:txBody>
      </p:sp>
      <p:sp>
        <p:nvSpPr>
          <p:cNvPr id="151" name="Line 8"/>
          <p:cNvSpPr>
            <a:spLocks noChangeShapeType="1"/>
          </p:cNvSpPr>
          <p:nvPr/>
        </p:nvSpPr>
        <p:spPr bwMode="auto">
          <a:xfrm>
            <a:off x="1201738" y="3995738"/>
            <a:ext cx="7834312" cy="0"/>
          </a:xfrm>
          <a:prstGeom prst="line">
            <a:avLst/>
          </a:prstGeom>
          <a:noFill/>
          <a:ln w="19050">
            <a:solidFill>
              <a:schemeClr val="accent2">
                <a:lumMod val="40000"/>
                <a:lumOff val="60000"/>
              </a:schemeClr>
            </a:solidFill>
            <a:prstDash val="sysDot"/>
            <a:round/>
            <a:headEnd/>
            <a:tailEnd/>
          </a:ln>
        </p:spPr>
        <p:txBody>
          <a:bodyPr/>
          <a:lstStyle/>
          <a:p>
            <a:pPr fontAlgn="base">
              <a:spcBef>
                <a:spcPct val="0"/>
              </a:spcBef>
              <a:spcAft>
                <a:spcPct val="0"/>
              </a:spcAft>
              <a:defRPr/>
            </a:pPr>
            <a:endParaRPr lang="th-TH" sz="2400" b="1">
              <a:solidFill>
                <a:srgbClr val="000000"/>
              </a:solidFill>
              <a:latin typeface="Browallia New" pitchFamily="34" charset="-34"/>
            </a:endParaRPr>
          </a:p>
        </p:txBody>
      </p:sp>
      <p:cxnSp>
        <p:nvCxnSpPr>
          <p:cNvPr id="48214" name="AutoShape 38"/>
          <p:cNvCxnSpPr>
            <a:cxnSpLocks noChangeShapeType="1"/>
            <a:stCxn id="103459" idx="0"/>
          </p:cNvCxnSpPr>
          <p:nvPr/>
        </p:nvCxnSpPr>
        <p:spPr bwMode="auto">
          <a:xfrm rot="16200000" flipV="1">
            <a:off x="3329782" y="4314031"/>
            <a:ext cx="95250" cy="1398587"/>
          </a:xfrm>
          <a:prstGeom prst="straightConnector1">
            <a:avLst/>
          </a:prstGeom>
          <a:noFill/>
          <a:ln w="9525">
            <a:solidFill>
              <a:schemeClr val="tx1"/>
            </a:solidFill>
            <a:round/>
            <a:headEnd/>
            <a:tailEnd type="arrow" w="med" len="med"/>
          </a:ln>
        </p:spPr>
      </p:cxnSp>
      <p:cxnSp>
        <p:nvCxnSpPr>
          <p:cNvPr id="48215" name="AutoShape 39"/>
          <p:cNvCxnSpPr>
            <a:cxnSpLocks noChangeShapeType="1"/>
            <a:stCxn id="103459" idx="0"/>
          </p:cNvCxnSpPr>
          <p:nvPr/>
        </p:nvCxnSpPr>
        <p:spPr bwMode="auto">
          <a:xfrm rot="5400000" flipH="1" flipV="1">
            <a:off x="4350544" y="4691856"/>
            <a:ext cx="95250" cy="642938"/>
          </a:xfrm>
          <a:prstGeom prst="straightConnector1">
            <a:avLst/>
          </a:prstGeom>
          <a:noFill/>
          <a:ln w="9525">
            <a:solidFill>
              <a:schemeClr val="tx1"/>
            </a:solidFill>
            <a:round/>
            <a:headEnd/>
            <a:tailEnd type="arrow" w="med" len="med"/>
          </a:ln>
        </p:spPr>
      </p:cxnSp>
      <p:cxnSp>
        <p:nvCxnSpPr>
          <p:cNvPr id="48216" name="AutoShape 37"/>
          <p:cNvCxnSpPr>
            <a:cxnSpLocks noChangeShapeType="1"/>
            <a:stCxn id="103459" idx="0"/>
          </p:cNvCxnSpPr>
          <p:nvPr/>
        </p:nvCxnSpPr>
        <p:spPr bwMode="auto">
          <a:xfrm rot="16200000" flipV="1">
            <a:off x="3669507" y="4653756"/>
            <a:ext cx="95250" cy="719137"/>
          </a:xfrm>
          <a:prstGeom prst="straightConnector1">
            <a:avLst/>
          </a:prstGeom>
          <a:noFill/>
          <a:ln w="9525">
            <a:solidFill>
              <a:schemeClr val="tx1"/>
            </a:solidFill>
            <a:round/>
            <a:headEnd/>
            <a:tailEnd type="arrow" w="med" len="med"/>
          </a:ln>
        </p:spPr>
      </p:cxnSp>
      <p:cxnSp>
        <p:nvCxnSpPr>
          <p:cNvPr id="48217" name="AutoShape 37"/>
          <p:cNvCxnSpPr>
            <a:cxnSpLocks noChangeShapeType="1"/>
            <a:stCxn id="103459" idx="0"/>
          </p:cNvCxnSpPr>
          <p:nvPr/>
        </p:nvCxnSpPr>
        <p:spPr bwMode="auto">
          <a:xfrm rot="16200000" flipV="1">
            <a:off x="4010025" y="4994275"/>
            <a:ext cx="95250" cy="38100"/>
          </a:xfrm>
          <a:prstGeom prst="straightConnector1">
            <a:avLst/>
          </a:prstGeom>
          <a:noFill/>
          <a:ln w="9525">
            <a:solidFill>
              <a:schemeClr val="tx1"/>
            </a:solidFill>
            <a:round/>
            <a:headEnd/>
            <a:tailEnd type="arrow" w="med" len="med"/>
          </a:ln>
        </p:spPr>
      </p:cxnSp>
      <p:pic>
        <p:nvPicPr>
          <p:cNvPr id="48218" name="Picture 10"/>
          <p:cNvPicPr>
            <a:picLocks noChangeAspect="1" noChangeArrowheads="1"/>
          </p:cNvPicPr>
          <p:nvPr/>
        </p:nvPicPr>
        <p:blipFill>
          <a:blip r:embed="rId3"/>
          <a:srcRect l="13853"/>
          <a:stretch>
            <a:fillRect/>
          </a:stretch>
        </p:blipFill>
        <p:spPr bwMode="auto">
          <a:xfrm>
            <a:off x="1201738" y="138113"/>
            <a:ext cx="7834312" cy="544512"/>
          </a:xfrm>
          <a:prstGeom prst="rect">
            <a:avLst/>
          </a:prstGeom>
          <a:noFill/>
          <a:ln w="9525">
            <a:noFill/>
            <a:miter lim="800000"/>
            <a:headEnd/>
            <a:tailEnd/>
          </a:ln>
        </p:spPr>
      </p:pic>
      <p:sp>
        <p:nvSpPr>
          <p:cNvPr id="122" name="Text Box 6"/>
          <p:cNvSpPr txBox="1">
            <a:spLocks noChangeArrowheads="1"/>
          </p:cNvSpPr>
          <p:nvPr/>
        </p:nvSpPr>
        <p:spPr bwMode="auto">
          <a:xfrm>
            <a:off x="1173163" y="96838"/>
            <a:ext cx="7842250" cy="584200"/>
          </a:xfrm>
          <a:prstGeom prst="rect">
            <a:avLst/>
          </a:prstGeom>
          <a:noFill/>
          <a:ln w="9525">
            <a:noFill/>
            <a:miter lim="800000"/>
            <a:headEnd/>
            <a:tailEnd/>
          </a:ln>
        </p:spPr>
        <p:txBody>
          <a:bodyPr lIns="91431" tIns="45716" rIns="91431" bIns="45716">
            <a:spAutoFit/>
          </a:bodyPr>
          <a:lstStyle/>
          <a:p>
            <a:pPr algn="ctr" fontAlgn="base">
              <a:spcBef>
                <a:spcPct val="0"/>
              </a:spcBef>
              <a:spcAft>
                <a:spcPct val="0"/>
              </a:spcAft>
              <a:defRPr/>
            </a:pPr>
            <a:r>
              <a:rPr lang="en-US" sz="3200" dirty="0">
                <a:solidFill>
                  <a:srgbClr val="000000"/>
                </a:solidFill>
                <a:effectLst>
                  <a:outerShdw blurRad="38100" dist="38100" dir="2700000" algn="tl">
                    <a:srgbClr val="000000"/>
                  </a:outerShdw>
                </a:effectLst>
                <a:latin typeface="Colonna MT" pitchFamily="82" charset="0"/>
                <a:cs typeface="Cordia New" pitchFamily="34" charset="-34"/>
              </a:rPr>
              <a:t>One of the Best Air Forces in ASEAN</a:t>
            </a:r>
          </a:p>
        </p:txBody>
      </p:sp>
      <p:sp>
        <p:nvSpPr>
          <p:cNvPr id="136" name="Rectangle 135"/>
          <p:cNvSpPr/>
          <p:nvPr/>
        </p:nvSpPr>
        <p:spPr bwMode="auto">
          <a:xfrm>
            <a:off x="3263900" y="3292475"/>
            <a:ext cx="1549400" cy="328613"/>
          </a:xfrm>
          <a:prstGeom prst="rect">
            <a:avLst/>
          </a:prstGeom>
          <a:solidFill>
            <a:srgbClr val="FFFFCC">
              <a:alpha val="20000"/>
            </a:srgbClr>
          </a:solidFill>
          <a:ln w="38100" algn="ctr">
            <a:solidFill>
              <a:srgbClr val="FFC000"/>
            </a:solidFill>
            <a:round/>
            <a:headEnd/>
            <a:tailEnd/>
          </a:ln>
        </p:spPr>
        <p:txBody>
          <a:bodyPr/>
          <a:lstStyle/>
          <a:p>
            <a:pPr fontAlgn="base">
              <a:spcBef>
                <a:spcPct val="0"/>
              </a:spcBef>
              <a:spcAft>
                <a:spcPct val="0"/>
              </a:spcAft>
              <a:defRPr/>
            </a:pPr>
            <a:endParaRPr lang="th-TH" sz="2400" dirty="0">
              <a:solidFill>
                <a:srgbClr val="000000"/>
              </a:solidFill>
              <a:effectLst>
                <a:outerShdw blurRad="38100" dist="38100" dir="2700000" algn="tl">
                  <a:srgbClr val="000000">
                    <a:alpha val="43137"/>
                  </a:srgbClr>
                </a:outerShdw>
              </a:effectLst>
              <a:latin typeface="Browallia New" pitchFamily="34" charset="-34"/>
            </a:endParaRPr>
          </a:p>
        </p:txBody>
      </p:sp>
      <p:grpSp>
        <p:nvGrpSpPr>
          <p:cNvPr id="5" name="Group 122"/>
          <p:cNvGrpSpPr>
            <a:grpSpLocks/>
          </p:cNvGrpSpPr>
          <p:nvPr/>
        </p:nvGrpSpPr>
        <p:grpSpPr bwMode="auto">
          <a:xfrm>
            <a:off x="5829300" y="981075"/>
            <a:ext cx="3140075" cy="2727325"/>
            <a:chOff x="5829300" y="981075"/>
            <a:chExt cx="3140075" cy="2727325"/>
          </a:xfrm>
        </p:grpSpPr>
        <p:sp>
          <p:nvSpPr>
            <p:cNvPr id="121" name="Rectangular Callout 120"/>
            <p:cNvSpPr/>
            <p:nvPr/>
          </p:nvSpPr>
          <p:spPr bwMode="auto">
            <a:xfrm>
              <a:off x="5829300" y="981075"/>
              <a:ext cx="3140075" cy="2727325"/>
            </a:xfrm>
            <a:prstGeom prst="wedgeRectCallout">
              <a:avLst>
                <a:gd name="adj1" fmla="val -85387"/>
                <a:gd name="adj2" fmla="val 3969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endParaRPr lang="th-TH" sz="1600" b="1" dirty="0">
                <a:solidFill>
                  <a:srgbClr val="000000"/>
                </a:solidFill>
              </a:endParaRPr>
            </a:p>
          </p:txBody>
        </p:sp>
        <p:grpSp>
          <p:nvGrpSpPr>
            <p:cNvPr id="48223" name="Group 40"/>
            <p:cNvGrpSpPr>
              <a:grpSpLocks/>
            </p:cNvGrpSpPr>
            <p:nvPr/>
          </p:nvGrpSpPr>
          <p:grpSpPr bwMode="auto">
            <a:xfrm>
              <a:off x="6007100" y="1076324"/>
              <a:ext cx="2840038" cy="2505075"/>
              <a:chOff x="6537281" y="1653680"/>
              <a:chExt cx="2495952" cy="2235936"/>
            </a:xfrm>
          </p:grpSpPr>
          <p:sp>
            <p:nvSpPr>
              <p:cNvPr id="117" name="Rounded Rectangle 116"/>
              <p:cNvSpPr/>
              <p:nvPr/>
            </p:nvSpPr>
            <p:spPr>
              <a:xfrm>
                <a:off x="6537281" y="2250214"/>
                <a:ext cx="2495952" cy="1639403"/>
              </a:xfrm>
              <a:prstGeom prst="roundRect">
                <a:avLst>
                  <a:gd name="adj" fmla="val 0"/>
                </a:avLst>
              </a:prstGeom>
              <a:solidFill>
                <a:srgbClr val="CCFFFF"/>
              </a:solidFill>
              <a:ln w="19050">
                <a:solidFill>
                  <a:schemeClr val="bg1"/>
                </a:solidFill>
                <a:miter lim="800000"/>
                <a:headEnd/>
                <a:tailEnd/>
              </a:ln>
              <a:effectLst>
                <a:outerShdw blurRad="44450" dist="27940" dir="5400000" algn="ctr">
                  <a:srgbClr val="000000">
                    <a:alpha val="32000"/>
                  </a:srgbClr>
                </a:outerShdw>
              </a:effectLst>
            </p:spPr>
            <p:txBody>
              <a:bodyPr lIns="0" rIns="0"/>
              <a:lstStyle/>
              <a:p>
                <a:pPr algn="ctr" fontAlgn="base">
                  <a:lnSpc>
                    <a:spcPts val="1900"/>
                  </a:lnSpc>
                  <a:spcBef>
                    <a:spcPct val="0"/>
                  </a:spcBef>
                  <a:spcAft>
                    <a:spcPct val="0"/>
                  </a:spcAft>
                  <a:defRPr/>
                </a:pPr>
                <a:endParaRPr lang="th-TH" sz="2000" b="1" dirty="0">
                  <a:solidFill>
                    <a:srgbClr val="000066"/>
                  </a:solidFill>
                  <a:latin typeface="Browallia New" pitchFamily="34" charset="-34"/>
                </a:endParaRPr>
              </a:p>
            </p:txBody>
          </p:sp>
          <p:sp>
            <p:nvSpPr>
              <p:cNvPr id="119" name="Rounded Rectangle 118"/>
              <p:cNvSpPr/>
              <p:nvPr/>
            </p:nvSpPr>
            <p:spPr>
              <a:xfrm>
                <a:off x="6537281" y="1653681"/>
                <a:ext cx="2495952" cy="596533"/>
              </a:xfrm>
              <a:prstGeom prst="roundRect">
                <a:avLst>
                  <a:gd name="adj" fmla="val 0"/>
                </a:avLst>
              </a:prstGeom>
              <a:solidFill>
                <a:srgbClr val="99CCFF"/>
              </a:solidFill>
              <a:ln w="19050">
                <a:solidFill>
                  <a:schemeClr val="bg1"/>
                </a:solidFill>
                <a:miter lim="800000"/>
                <a:headEnd/>
                <a:tailEnd/>
              </a:ln>
              <a:effectLst>
                <a:outerShdw blurRad="44450" dist="27940" dir="5400000" algn="ctr">
                  <a:srgbClr val="000000">
                    <a:alpha val="32000"/>
                  </a:srgbClr>
                </a:outerShdw>
              </a:effectLst>
            </p:spPr>
            <p:txBody>
              <a:bodyPr lIns="0" rIns="0" anchor="ctr"/>
              <a:lstStyle/>
              <a:p>
                <a:pPr algn="ctr" fontAlgn="base">
                  <a:spcBef>
                    <a:spcPct val="0"/>
                  </a:spcBef>
                  <a:spcAft>
                    <a:spcPct val="0"/>
                  </a:spcAft>
                  <a:defRPr/>
                </a:pPr>
                <a:r>
                  <a:rPr lang="th-TH" sz="2400" b="1" dirty="0">
                    <a:solidFill>
                      <a:srgbClr val="000066"/>
                    </a:solidFill>
                    <a:latin typeface="Browallia New" pitchFamily="34" charset="-34"/>
                  </a:rPr>
                  <a:t>การเสริมสร้างนภานุภาพ</a:t>
                </a:r>
              </a:p>
            </p:txBody>
          </p:sp>
        </p:grpSp>
        <p:pic>
          <p:nvPicPr>
            <p:cNvPr id="48224" name="Picture 115"/>
            <p:cNvPicPr>
              <a:picLocks noChangeAspect="1" noChangeArrowheads="1"/>
            </p:cNvPicPr>
            <p:nvPr/>
          </p:nvPicPr>
          <p:blipFill>
            <a:blip r:embed="rId4"/>
            <a:srcRect/>
            <a:stretch>
              <a:fillRect/>
            </a:stretch>
          </p:blipFill>
          <p:spPr bwMode="auto">
            <a:xfrm>
              <a:off x="5982372" y="1751798"/>
              <a:ext cx="2864896" cy="1827403"/>
            </a:xfrm>
            <a:prstGeom prst="rect">
              <a:avLst/>
            </a:prstGeom>
            <a:noFill/>
            <a:ln w="9525">
              <a:noFill/>
              <a:miter lim="800000"/>
              <a:headEnd/>
              <a:tailEnd/>
            </a:ln>
          </p:spPr>
        </p:pic>
      </p:grpSp>
    </p:spTree>
    <p:extLst>
      <p:ext uri="{BB962C8B-B14F-4D97-AF65-F5344CB8AC3E}">
        <p14:creationId xmlns:p14="http://schemas.microsoft.com/office/powerpoint/2010/main" val="5503922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3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วงรี 22"/>
          <p:cNvSpPr/>
          <p:nvPr/>
        </p:nvSpPr>
        <p:spPr>
          <a:xfrm>
            <a:off x="4343400" y="2895600"/>
            <a:ext cx="12954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sp>
        <p:nvSpPr>
          <p:cNvPr id="21" name="วงรี 20"/>
          <p:cNvSpPr/>
          <p:nvPr/>
        </p:nvSpPr>
        <p:spPr>
          <a:xfrm>
            <a:off x="4419600" y="29718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pic>
        <p:nvPicPr>
          <p:cNvPr id="24578" name="Picture 5" descr="E:\04 Air Force\12 Policy-Plan Dev\06 FY 2553\02 งานพิเศษ\01 นโยบาย ผบ.ทอ.2553\ArtWork\Print Version\Background\Pom2.jpg"/>
          <p:cNvPicPr>
            <a:picLocks noChangeAspect="1" noChangeArrowheads="1"/>
          </p:cNvPicPr>
          <p:nvPr/>
        </p:nvPicPr>
        <p:blipFill>
          <a:blip r:embed="rId2">
            <a:lum bright="70000" contrast="-70000"/>
          </a:blip>
          <a:srcRect/>
          <a:stretch>
            <a:fillRect/>
          </a:stretch>
        </p:blipFill>
        <p:spPr bwMode="auto">
          <a:xfrm>
            <a:off x="14288" y="571503"/>
            <a:ext cx="9129712" cy="6286500"/>
          </a:xfrm>
          <a:prstGeom prst="rect">
            <a:avLst/>
          </a:prstGeom>
          <a:noFill/>
          <a:ln w="9525">
            <a:noFill/>
            <a:miter lim="800000"/>
            <a:headEnd/>
            <a:tailEnd/>
          </a:ln>
        </p:spPr>
      </p:pic>
      <p:pic>
        <p:nvPicPr>
          <p:cNvPr id="24579" name="Picture 10"/>
          <p:cNvPicPr>
            <a:picLocks noChangeAspect="1" noChangeArrowheads="1"/>
          </p:cNvPicPr>
          <p:nvPr/>
        </p:nvPicPr>
        <p:blipFill>
          <a:blip r:embed="rId3"/>
          <a:srcRect l="13853"/>
          <a:stretch>
            <a:fillRect/>
          </a:stretch>
        </p:blipFill>
        <p:spPr bwMode="auto">
          <a:xfrm>
            <a:off x="0" y="24"/>
            <a:ext cx="9144000" cy="620713"/>
          </a:xfrm>
          <a:prstGeom prst="rect">
            <a:avLst/>
          </a:prstGeom>
          <a:noFill/>
          <a:ln w="9525">
            <a:noFill/>
            <a:miter lim="800000"/>
            <a:headEnd/>
            <a:tailEnd/>
          </a:ln>
        </p:spPr>
      </p:pic>
      <p:sp>
        <p:nvSpPr>
          <p:cNvPr id="117795" name="Slide Number Placeholder 20"/>
          <p:cNvSpPr txBox="1">
            <a:spLocks noGrp="1"/>
          </p:cNvSpPr>
          <p:nvPr/>
        </p:nvSpPr>
        <p:spPr bwMode="auto">
          <a:xfrm>
            <a:off x="7010400" y="0"/>
            <a:ext cx="2133600" cy="457200"/>
          </a:xfrm>
          <a:prstGeom prst="rect">
            <a:avLst/>
          </a:prstGeom>
          <a:noFill/>
          <a:ln>
            <a:miter lim="800000"/>
            <a:headEnd/>
            <a:tailEnd/>
          </a:ln>
        </p:spPr>
        <p:txBody>
          <a:bodyPr/>
          <a:lstStyle/>
          <a:p>
            <a:pPr algn="r" eaLnBrk="0" hangingPunct="0">
              <a:defRPr/>
            </a:pPr>
            <a:fld id="{3168EF7C-E9AB-4BE6-B31B-6A8312721698}" type="slidenum">
              <a:rPr lang="en-US" sz="1400">
                <a:solidFill>
                  <a:srgbClr val="969696">
                    <a:lumMod val="60000"/>
                    <a:lumOff val="40000"/>
                  </a:srgbClr>
                </a:solidFill>
                <a:effectLst>
                  <a:outerShdw blurRad="38100" dist="38100" dir="2700000" algn="tl">
                    <a:srgbClr val="C0C0C0"/>
                  </a:outerShdw>
                </a:effectLst>
                <a:latin typeface="Browallia New" pitchFamily="34" charset="-34"/>
              </a:rPr>
              <a:pPr algn="r" eaLnBrk="0" hangingPunct="0">
                <a:defRPr/>
              </a:pPr>
              <a:t>7</a:t>
            </a:fld>
            <a:endParaRPr lang="th-TH" sz="1400">
              <a:solidFill>
                <a:srgbClr val="969696">
                  <a:lumMod val="60000"/>
                  <a:lumOff val="40000"/>
                </a:srgbClr>
              </a:solidFill>
              <a:effectLst>
                <a:outerShdw blurRad="38100" dist="38100" dir="2700000" algn="tl">
                  <a:srgbClr val="C0C0C0"/>
                </a:outerShdw>
              </a:effectLst>
              <a:latin typeface="Browallia New" pitchFamily="34" charset="-34"/>
            </a:endParaRPr>
          </a:p>
        </p:txBody>
      </p:sp>
      <p:sp>
        <p:nvSpPr>
          <p:cNvPr id="22" name="Text Box 11"/>
          <p:cNvSpPr txBox="1">
            <a:spLocks noChangeArrowheads="1"/>
          </p:cNvSpPr>
          <p:nvPr/>
        </p:nvSpPr>
        <p:spPr bwMode="auto">
          <a:xfrm>
            <a:off x="171450" y="44451"/>
            <a:ext cx="8699500" cy="523220"/>
          </a:xfrm>
          <a:prstGeom prst="rect">
            <a:avLst/>
          </a:prstGeom>
          <a:noFill/>
          <a:ln w="9525">
            <a:noFill/>
            <a:miter lim="800000"/>
            <a:headEnd/>
            <a:tailEnd/>
          </a:ln>
          <a:effectLst>
            <a:outerShdw dist="17961" dir="2700000" algn="ctr" rotWithShape="0">
              <a:schemeClr val="bg1"/>
            </a:outerShdw>
          </a:effectLst>
        </p:spPr>
        <p:txBody>
          <a:bodyPr>
            <a:spAutoFit/>
          </a:bodyPr>
          <a:lstStyle/>
          <a:p>
            <a:pPr marL="0" lvl="1" algn="ctr">
              <a:defRPr/>
            </a:pPr>
            <a:r>
              <a:rPr lang="en-US" sz="2800" b="1" dirty="0" smtClean="0">
                <a:solidFill>
                  <a:srgbClr val="000066"/>
                </a:solidFill>
                <a:latin typeface="Browallia New" pitchFamily="34" charset="-34"/>
                <a:cs typeface="Browallia New" pitchFamily="34" charset="-34"/>
              </a:rPr>
              <a:t>Network </a:t>
            </a:r>
            <a:r>
              <a:rPr lang="en-US" sz="2800" b="1" dirty="0">
                <a:solidFill>
                  <a:srgbClr val="000066"/>
                </a:solidFill>
                <a:latin typeface="Browallia New" pitchFamily="34" charset="-34"/>
                <a:cs typeface="Browallia New" pitchFamily="34" charset="-34"/>
              </a:rPr>
              <a:t>Centric Air Force</a:t>
            </a:r>
            <a:endParaRPr lang="th-TH" sz="2800" b="1" i="1" dirty="0">
              <a:solidFill>
                <a:srgbClr val="000066"/>
              </a:solidFill>
              <a:latin typeface="Browallia New" pitchFamily="34" charset="-34"/>
              <a:cs typeface="Browallia New" pitchFamily="34" charset="-34"/>
            </a:endParaRPr>
          </a:p>
        </p:txBody>
      </p:sp>
      <p:sp>
        <p:nvSpPr>
          <p:cNvPr id="16" name="Rounded Rectangle 15"/>
          <p:cNvSpPr/>
          <p:nvPr/>
        </p:nvSpPr>
        <p:spPr bwMode="auto">
          <a:xfrm>
            <a:off x="304832" y="762001"/>
            <a:ext cx="4403725" cy="3690939"/>
          </a:xfrm>
          <a:prstGeom prst="roundRect">
            <a:avLst>
              <a:gd name="adj" fmla="val 1472"/>
            </a:avLst>
          </a:prstGeom>
          <a:solidFill>
            <a:srgbClr val="FFCCFF"/>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7" name="Rounded Rectangle 16"/>
          <p:cNvSpPr/>
          <p:nvPr/>
        </p:nvSpPr>
        <p:spPr bwMode="auto">
          <a:xfrm>
            <a:off x="1828821" y="1676424"/>
            <a:ext cx="4403725" cy="3690937"/>
          </a:xfrm>
          <a:prstGeom prst="roundRect">
            <a:avLst>
              <a:gd name="adj" fmla="val 1472"/>
            </a:avLst>
          </a:prstGeom>
          <a:solidFill>
            <a:srgbClr val="CCECFF"/>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18" name="Rounded Rectangle 17"/>
          <p:cNvSpPr/>
          <p:nvPr/>
        </p:nvSpPr>
        <p:spPr bwMode="auto">
          <a:xfrm>
            <a:off x="3733800" y="2667000"/>
            <a:ext cx="5105400" cy="3886200"/>
          </a:xfrm>
          <a:prstGeom prst="roundRect">
            <a:avLst>
              <a:gd name="adj" fmla="val 1472"/>
            </a:avLst>
          </a:prstGeom>
          <a:solidFill>
            <a:schemeClr val="bg1"/>
          </a:solidFill>
          <a:ln w="28575" cap="flat" cmpd="sng" algn="ctr">
            <a:solidFill>
              <a:schemeClr val="bg1">
                <a:lumMod val="50000"/>
              </a:schemeClr>
            </a:solidFill>
            <a:prstDash val="sysDash"/>
            <a:round/>
            <a:headEnd type="none" w="med" len="med"/>
            <a:tailEnd type="none" w="med" len="med"/>
          </a:ln>
          <a:effectLst/>
        </p:spPr>
        <p:txBody>
          <a:bodyPr wrap="none" lIns="9144" rIns="9144" anchor="ctr"/>
          <a:lstStyle/>
          <a:p>
            <a:pPr algn="ctr">
              <a:defRPr/>
            </a:pPr>
            <a:endParaRPr lang="th-TH" sz="2400">
              <a:solidFill>
                <a:srgbClr val="000000"/>
              </a:solidFill>
              <a:latin typeface="Browallia New" pitchFamily="34" charset="-34"/>
              <a:cs typeface="Browallia New" pitchFamily="34" charset="-34"/>
            </a:endParaRPr>
          </a:p>
        </p:txBody>
      </p:sp>
      <p:sp>
        <p:nvSpPr>
          <p:cNvPr id="24585" name="TextBox 24"/>
          <p:cNvSpPr txBox="1">
            <a:spLocks noChangeArrowheads="1"/>
          </p:cNvSpPr>
          <p:nvPr/>
        </p:nvSpPr>
        <p:spPr bwMode="auto">
          <a:xfrm>
            <a:off x="1828800" y="1752615"/>
            <a:ext cx="3373438" cy="461665"/>
          </a:xfrm>
          <a:prstGeom prst="rect">
            <a:avLst/>
          </a:prstGeom>
          <a:noFill/>
          <a:ln w="9525">
            <a:noFill/>
            <a:miter lim="800000"/>
            <a:headEnd/>
            <a:tailEnd/>
          </a:ln>
        </p:spPr>
        <p:txBody>
          <a:bodyPr>
            <a:spAutoFit/>
          </a:bodyPr>
          <a:lstStyle/>
          <a:p>
            <a:r>
              <a:rPr lang="en-US" sz="2400" b="1" dirty="0">
                <a:solidFill>
                  <a:srgbClr val="002060"/>
                </a:solidFill>
                <a:latin typeface="Browallia New" pitchFamily="34" charset="-34"/>
                <a:cs typeface="Browallia New" pitchFamily="34" charset="-34"/>
              </a:rPr>
              <a:t>Organization and Process</a:t>
            </a:r>
            <a:endParaRPr lang="th-TH" sz="2400" b="1" dirty="0">
              <a:solidFill>
                <a:srgbClr val="002060"/>
              </a:solidFill>
              <a:latin typeface="Browallia New" pitchFamily="34" charset="-34"/>
              <a:cs typeface="Browallia New" pitchFamily="34" charset="-34"/>
            </a:endParaRPr>
          </a:p>
        </p:txBody>
      </p:sp>
      <p:sp>
        <p:nvSpPr>
          <p:cNvPr id="24586" name="TextBox 24"/>
          <p:cNvSpPr txBox="1">
            <a:spLocks noChangeArrowheads="1"/>
          </p:cNvSpPr>
          <p:nvPr/>
        </p:nvSpPr>
        <p:spPr bwMode="auto">
          <a:xfrm>
            <a:off x="1828805" y="2209823"/>
            <a:ext cx="1952625" cy="2554545"/>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Doctrine</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Organizational Restructure</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Concept of Operations</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Standard Operating </a:t>
            </a:r>
            <a:r>
              <a:rPr lang="en-US" sz="2000" b="1" dirty="0" smtClean="0">
                <a:solidFill>
                  <a:srgbClr val="000000"/>
                </a:solidFill>
                <a:latin typeface="Browallia New" pitchFamily="34" charset="-34"/>
                <a:cs typeface="Browallia New" pitchFamily="34" charset="-34"/>
              </a:rPr>
              <a:t>Procedure</a:t>
            </a:r>
            <a:endParaRPr lang="th-TH" sz="2000" b="1" dirty="0" smtClean="0">
              <a:solidFill>
                <a:srgbClr val="000000"/>
              </a:solidFill>
              <a:latin typeface="Browallia New" pitchFamily="34" charset="-34"/>
              <a:cs typeface="Browallia New" pitchFamily="34" charset="-34"/>
            </a:endParaRPr>
          </a:p>
          <a:p>
            <a:pPr marL="177800" indent="-177800">
              <a:buFont typeface="Wingdings" pitchFamily="2" charset="2"/>
              <a:buChar char="Ø"/>
            </a:pPr>
            <a:r>
              <a:rPr lang="th-TH" sz="2000" b="1" dirty="0">
                <a:solidFill>
                  <a:srgbClr val="000000"/>
                </a:solidFill>
                <a:latin typeface="Browallia New" pitchFamily="34" charset="-34"/>
                <a:cs typeface="Browallia New" pitchFamily="34" charset="-34"/>
              </a:rPr>
              <a:t> </a:t>
            </a:r>
            <a:r>
              <a:rPr lang="en-US" sz="2000" b="1" dirty="0" smtClean="0">
                <a:solidFill>
                  <a:srgbClr val="000000"/>
                </a:solidFill>
                <a:latin typeface="Browallia New" pitchFamily="34" charset="-34"/>
                <a:cs typeface="Browallia New" pitchFamily="34" charset="-34"/>
              </a:rPr>
              <a:t>Logistics</a:t>
            </a:r>
            <a:endParaRPr lang="en-US" sz="2000" b="1" dirty="0">
              <a:solidFill>
                <a:srgbClr val="000000"/>
              </a:solidFill>
              <a:latin typeface="Browallia New" pitchFamily="34" charset="-34"/>
              <a:cs typeface="Browallia New" pitchFamily="34" charset="-34"/>
            </a:endParaRPr>
          </a:p>
        </p:txBody>
      </p:sp>
      <p:sp>
        <p:nvSpPr>
          <p:cNvPr id="24587" name="TextBox 24"/>
          <p:cNvSpPr txBox="1">
            <a:spLocks noChangeArrowheads="1"/>
          </p:cNvSpPr>
          <p:nvPr/>
        </p:nvSpPr>
        <p:spPr bwMode="auto">
          <a:xfrm>
            <a:off x="3733620" y="2667025"/>
            <a:ext cx="1317990" cy="461665"/>
          </a:xfrm>
          <a:prstGeom prst="rect">
            <a:avLst/>
          </a:prstGeom>
          <a:noFill/>
          <a:ln w="9525">
            <a:noFill/>
            <a:miter lim="800000"/>
            <a:headEnd/>
            <a:tailEnd/>
          </a:ln>
        </p:spPr>
        <p:txBody>
          <a:bodyPr wrap="none">
            <a:spAutoFit/>
          </a:bodyPr>
          <a:lstStyle/>
          <a:p>
            <a:pPr algn="ctr"/>
            <a:r>
              <a:rPr lang="en-US" sz="2400" b="1" dirty="0">
                <a:solidFill>
                  <a:srgbClr val="000000"/>
                </a:solidFill>
                <a:latin typeface="Browallia New" pitchFamily="34" charset="-34"/>
                <a:cs typeface="Browallia New" pitchFamily="34" charset="-34"/>
              </a:rPr>
              <a:t>Technology</a:t>
            </a:r>
            <a:endParaRPr lang="th-TH" sz="2400" b="1" dirty="0">
              <a:solidFill>
                <a:srgbClr val="000000"/>
              </a:solidFill>
              <a:latin typeface="Browallia New" pitchFamily="34" charset="-34"/>
              <a:cs typeface="Browallia New" pitchFamily="34" charset="-34"/>
            </a:endParaRPr>
          </a:p>
        </p:txBody>
      </p:sp>
      <p:sp>
        <p:nvSpPr>
          <p:cNvPr id="24588" name="TextBox 24"/>
          <p:cNvSpPr txBox="1">
            <a:spLocks noChangeArrowheads="1"/>
          </p:cNvSpPr>
          <p:nvPr/>
        </p:nvSpPr>
        <p:spPr bwMode="auto">
          <a:xfrm>
            <a:off x="304805" y="838225"/>
            <a:ext cx="3373437" cy="461665"/>
          </a:xfrm>
          <a:prstGeom prst="rect">
            <a:avLst/>
          </a:prstGeom>
          <a:noFill/>
          <a:ln w="9525">
            <a:noFill/>
            <a:miter lim="800000"/>
            <a:headEnd/>
            <a:tailEnd/>
          </a:ln>
        </p:spPr>
        <p:txBody>
          <a:bodyPr>
            <a:spAutoFit/>
          </a:bodyPr>
          <a:lstStyle/>
          <a:p>
            <a:r>
              <a:rPr lang="en-US" sz="2400" b="1" dirty="0">
                <a:solidFill>
                  <a:srgbClr val="002060"/>
                </a:solidFill>
                <a:latin typeface="Browallia New" pitchFamily="34" charset="-34"/>
                <a:cs typeface="Browallia New" pitchFamily="34" charset="-34"/>
              </a:rPr>
              <a:t>Human and Behavior</a:t>
            </a:r>
            <a:endParaRPr lang="th-TH" sz="2400" b="1" dirty="0">
              <a:solidFill>
                <a:srgbClr val="002060"/>
              </a:solidFill>
              <a:latin typeface="Browallia New" pitchFamily="34" charset="-34"/>
              <a:cs typeface="Browallia New" pitchFamily="34" charset="-34"/>
            </a:endParaRPr>
          </a:p>
        </p:txBody>
      </p:sp>
      <p:sp>
        <p:nvSpPr>
          <p:cNvPr id="24589" name="TextBox 24"/>
          <p:cNvSpPr txBox="1">
            <a:spLocks noChangeArrowheads="1"/>
          </p:cNvSpPr>
          <p:nvPr/>
        </p:nvSpPr>
        <p:spPr bwMode="auto">
          <a:xfrm>
            <a:off x="304800" y="1219200"/>
            <a:ext cx="1638300" cy="2862322"/>
          </a:xfrm>
          <a:prstGeom prst="rect">
            <a:avLst/>
          </a:prstGeom>
          <a:noFill/>
          <a:ln w="9525">
            <a:noFill/>
            <a:miter lim="800000"/>
            <a:headEnd/>
            <a:tailEnd/>
          </a:ln>
        </p:spPr>
        <p:txBody>
          <a:bodyPr>
            <a:spAutoFit/>
          </a:bodyPr>
          <a:lstStyle/>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Leadership</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Education and Training</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Human Resource Development</a:t>
            </a:r>
          </a:p>
          <a:p>
            <a:pPr marL="177800" indent="-177800">
              <a:buFont typeface="Wingdings" pitchFamily="2" charset="2"/>
              <a:buChar char="Ø"/>
            </a:pPr>
            <a:r>
              <a:rPr lang="en-US" sz="2000" b="1" dirty="0">
                <a:solidFill>
                  <a:srgbClr val="000000"/>
                </a:solidFill>
                <a:latin typeface="Browallia New" pitchFamily="34" charset="-34"/>
                <a:cs typeface="Browallia New" pitchFamily="34" charset="-34"/>
              </a:rPr>
              <a:t>Values, Attitudes,</a:t>
            </a:r>
            <a:br>
              <a:rPr lang="en-US" sz="2000" b="1" dirty="0">
                <a:solidFill>
                  <a:srgbClr val="000000"/>
                </a:solidFill>
                <a:latin typeface="Browallia New" pitchFamily="34" charset="-34"/>
                <a:cs typeface="Browallia New" pitchFamily="34" charset="-34"/>
              </a:rPr>
            </a:br>
            <a:r>
              <a:rPr lang="en-US" sz="2000" b="1" dirty="0">
                <a:solidFill>
                  <a:srgbClr val="000000"/>
                </a:solidFill>
                <a:latin typeface="Browallia New" pitchFamily="34" charset="-34"/>
                <a:cs typeface="Browallia New" pitchFamily="34" charset="-34"/>
              </a:rPr>
              <a:t>and Beliefs</a:t>
            </a:r>
          </a:p>
        </p:txBody>
      </p:sp>
      <p:sp>
        <p:nvSpPr>
          <p:cNvPr id="24590" name="Right Arrow 20"/>
          <p:cNvSpPr>
            <a:spLocks noChangeArrowheads="1"/>
          </p:cNvSpPr>
          <p:nvPr/>
        </p:nvSpPr>
        <p:spPr bwMode="auto">
          <a:xfrm rot="1950015">
            <a:off x="3510651" y="1331444"/>
            <a:ext cx="3252787" cy="968375"/>
          </a:xfrm>
          <a:prstGeom prst="rightArrow">
            <a:avLst>
              <a:gd name="adj1" fmla="val 50000"/>
              <a:gd name="adj2" fmla="val 50043"/>
            </a:avLst>
          </a:prstGeom>
          <a:solidFill>
            <a:srgbClr val="FFFF99"/>
          </a:solidFill>
          <a:ln w="12700" algn="ctr">
            <a:solidFill>
              <a:srgbClr val="000000"/>
            </a:solidFill>
            <a:round/>
            <a:headEnd/>
            <a:tailEnd/>
          </a:ln>
        </p:spPr>
        <p:txBody>
          <a:bodyPr wrap="none" lIns="9144" rIns="9144" anchor="ctr"/>
          <a:lstStyle/>
          <a:p>
            <a:pPr algn="ctr"/>
            <a:r>
              <a:rPr lang="en-US" sz="2400" b="1">
                <a:solidFill>
                  <a:srgbClr val="000000"/>
                </a:solidFill>
                <a:latin typeface="Browallia New" pitchFamily="34" charset="-34"/>
                <a:cs typeface="Browallia New" pitchFamily="34" charset="-34"/>
              </a:rPr>
              <a:t>How to Network?</a:t>
            </a:r>
            <a:endParaRPr lang="th-TH" sz="2400" b="1">
              <a:solidFill>
                <a:srgbClr val="000000"/>
              </a:solidFill>
              <a:latin typeface="Browallia New" pitchFamily="34" charset="-34"/>
              <a:cs typeface="Browallia New" pitchFamily="34" charset="-34"/>
            </a:endParaRPr>
          </a:p>
        </p:txBody>
      </p:sp>
      <p:sp>
        <p:nvSpPr>
          <p:cNvPr id="27" name="Rounded Rectangle 14"/>
          <p:cNvSpPr>
            <a:spLocks noChangeArrowheads="1"/>
          </p:cNvSpPr>
          <p:nvPr/>
        </p:nvSpPr>
        <p:spPr bwMode="auto">
          <a:xfrm>
            <a:off x="6532562" y="2438425"/>
            <a:ext cx="2306638" cy="573087"/>
          </a:xfrm>
          <a:prstGeom prst="roundRect">
            <a:avLst>
              <a:gd name="adj" fmla="val 16667"/>
            </a:avLst>
          </a:prstGeom>
          <a:solidFill>
            <a:srgbClr val="FFFF66"/>
          </a:solidFill>
          <a:ln w="12700" algn="ctr">
            <a:solidFill>
              <a:srgbClr val="000000"/>
            </a:solidFill>
            <a:round/>
            <a:headEnd/>
            <a:tailEnd/>
          </a:ln>
          <a:effectLst>
            <a:outerShdw blurRad="50800" dist="38100" dir="2700000" algn="tl" rotWithShape="0">
              <a:prstClr val="black">
                <a:alpha val="40000"/>
              </a:prstClr>
            </a:outerShdw>
          </a:effectLst>
        </p:spPr>
        <p:txBody>
          <a:bodyPr wrap="none" lIns="9144" rIns="9144" anchor="ctr"/>
          <a:lstStyle/>
          <a:p>
            <a:pPr algn="ctr">
              <a:defRPr/>
            </a:pPr>
            <a:r>
              <a:rPr lang="en-US" sz="2400" b="1" dirty="0">
                <a:solidFill>
                  <a:srgbClr val="000000"/>
                </a:solidFill>
                <a:latin typeface="Browallia New" pitchFamily="34" charset="-34"/>
                <a:cs typeface="Browallia New" pitchFamily="34" charset="-34"/>
              </a:rPr>
              <a:t>What is the Network?</a:t>
            </a:r>
            <a:endParaRPr lang="th-TH" sz="2400" b="1" dirty="0">
              <a:solidFill>
                <a:srgbClr val="000000"/>
              </a:solidFill>
              <a:latin typeface="Browallia New" pitchFamily="34" charset="-34"/>
              <a:cs typeface="Browallia New" pitchFamily="34" charset="-34"/>
            </a:endParaRPr>
          </a:p>
        </p:txBody>
      </p:sp>
      <p:grpSp>
        <p:nvGrpSpPr>
          <p:cNvPr id="101" name="กลุ่ม 100"/>
          <p:cNvGrpSpPr/>
          <p:nvPr/>
        </p:nvGrpSpPr>
        <p:grpSpPr>
          <a:xfrm>
            <a:off x="3733800" y="3102000"/>
            <a:ext cx="5181600" cy="3375025"/>
            <a:chOff x="3733800" y="3101975"/>
            <a:chExt cx="5181600" cy="3375025"/>
          </a:xfrm>
        </p:grpSpPr>
        <p:sp>
          <p:nvSpPr>
            <p:cNvPr id="1027" name="AutoShape 3"/>
            <p:cNvSpPr>
              <a:spLocks noChangeAspect="1" noChangeArrowheads="1" noTextEdit="1"/>
            </p:cNvSpPr>
            <p:nvPr/>
          </p:nvSpPr>
          <p:spPr bwMode="auto">
            <a:xfrm>
              <a:off x="3733800" y="3101975"/>
              <a:ext cx="5181600" cy="329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pic>
          <p:nvPicPr>
            <p:cNvPr id="1029" name="Picture 5"/>
            <p:cNvPicPr>
              <a:picLocks noChangeAspect="1" noChangeArrowheads="1"/>
            </p:cNvPicPr>
            <p:nvPr/>
          </p:nvPicPr>
          <p:blipFill>
            <a:blip r:embed="rId4"/>
            <a:srcRect/>
            <a:stretch>
              <a:fillRect/>
            </a:stretch>
          </p:blipFill>
          <p:spPr bwMode="auto">
            <a:xfrm>
              <a:off x="5375275" y="4208463"/>
              <a:ext cx="1185863" cy="827088"/>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5334000" y="4208463"/>
              <a:ext cx="1185863" cy="827088"/>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5556250" y="3908425"/>
              <a:ext cx="830263" cy="365125"/>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5486400" y="3908425"/>
              <a:ext cx="830263" cy="365125"/>
            </a:xfrm>
            <a:prstGeom prst="rect">
              <a:avLst/>
            </a:prstGeom>
            <a:noFill/>
            <a:ln w="9525">
              <a:noFill/>
              <a:miter lim="800000"/>
              <a:headEnd/>
              <a:tailEnd/>
            </a:ln>
          </p:spPr>
        </p:pic>
        <p:sp>
          <p:nvSpPr>
            <p:cNvPr id="1033" name="Rectangle 9"/>
            <p:cNvSpPr>
              <a:spLocks noChangeArrowheads="1"/>
            </p:cNvSpPr>
            <p:nvPr/>
          </p:nvSpPr>
          <p:spPr bwMode="auto">
            <a:xfrm>
              <a:off x="5791200" y="3965575"/>
              <a:ext cx="15068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400" b="1" dirty="0" smtClean="0">
                  <a:solidFill>
                    <a:srgbClr val="000000"/>
                  </a:solidFill>
                  <a:latin typeface="Browallia New" pitchFamily="34" charset="-34"/>
                  <a:cs typeface="Browallia New" pitchFamily="34" charset="-34"/>
                </a:rPr>
                <a:t>C</a:t>
              </a:r>
              <a:r>
                <a:rPr lang="en-US" sz="1400" b="1" dirty="0" smtClean="0">
                  <a:solidFill>
                    <a:srgbClr val="000000"/>
                  </a:solidFill>
                  <a:latin typeface="Browallia New" pitchFamily="34" charset="-34"/>
                  <a:cs typeface="Browallia New" pitchFamily="34" charset="-34"/>
                </a:rPr>
                <a:t>2</a:t>
              </a:r>
              <a:endParaRPr lang="th-TH" sz="1400" dirty="0" smtClean="0">
                <a:solidFill>
                  <a:prstClr val="black"/>
                </a:solidFill>
                <a:latin typeface="Arial" pitchFamily="34" charset="0"/>
                <a:cs typeface="Angsana New" pitchFamily="18" charset="-34"/>
              </a:endParaRPr>
            </a:p>
          </p:txBody>
        </p:sp>
        <p:sp>
          <p:nvSpPr>
            <p:cNvPr id="1034" name="Rectangle 10"/>
            <p:cNvSpPr>
              <a:spLocks noChangeArrowheads="1"/>
            </p:cNvSpPr>
            <p:nvPr/>
          </p:nvSpPr>
          <p:spPr bwMode="auto">
            <a:xfrm>
              <a:off x="5980113" y="3965575"/>
              <a:ext cx="65"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sz="2800" dirty="0" smtClean="0">
                <a:solidFill>
                  <a:prstClr val="black"/>
                </a:solidFill>
                <a:latin typeface="Arial" pitchFamily="34" charset="0"/>
                <a:cs typeface="Angsana New" pitchFamily="18" charset="-34"/>
              </a:endParaRPr>
            </a:p>
          </p:txBody>
        </p:sp>
        <p:pic>
          <p:nvPicPr>
            <p:cNvPr id="1035" name="Picture 11"/>
            <p:cNvPicPr>
              <a:picLocks noChangeAspect="1" noChangeArrowheads="1"/>
            </p:cNvPicPr>
            <p:nvPr/>
          </p:nvPicPr>
          <p:blipFill>
            <a:blip r:embed="rId8"/>
            <a:srcRect/>
            <a:stretch>
              <a:fillRect/>
            </a:stretch>
          </p:blipFill>
          <p:spPr bwMode="auto">
            <a:xfrm>
              <a:off x="4714875" y="4964113"/>
              <a:ext cx="830263" cy="360363"/>
            </a:xfrm>
            <a:prstGeom prst="rect">
              <a:avLst/>
            </a:prstGeom>
            <a:noFill/>
            <a:ln w="9525">
              <a:noFill/>
              <a:miter lim="800000"/>
              <a:headEnd/>
              <a:tailEnd/>
            </a:ln>
          </p:spPr>
        </p:pic>
        <p:pic>
          <p:nvPicPr>
            <p:cNvPr id="1036" name="Picture 12"/>
            <p:cNvPicPr>
              <a:picLocks noChangeAspect="1" noChangeArrowheads="1"/>
            </p:cNvPicPr>
            <p:nvPr/>
          </p:nvPicPr>
          <p:blipFill>
            <a:blip r:embed="rId9"/>
            <a:srcRect/>
            <a:stretch>
              <a:fillRect/>
            </a:stretch>
          </p:blipFill>
          <p:spPr bwMode="auto">
            <a:xfrm>
              <a:off x="4714875" y="4964113"/>
              <a:ext cx="830263" cy="360363"/>
            </a:xfrm>
            <a:prstGeom prst="rect">
              <a:avLst/>
            </a:prstGeom>
            <a:noFill/>
            <a:ln w="9525">
              <a:noFill/>
              <a:miter lim="800000"/>
              <a:headEnd/>
              <a:tailEnd/>
            </a:ln>
          </p:spPr>
        </p:pic>
        <p:sp>
          <p:nvSpPr>
            <p:cNvPr id="1037" name="Rectangle 13"/>
            <p:cNvSpPr>
              <a:spLocks noChangeArrowheads="1"/>
            </p:cNvSpPr>
            <p:nvPr/>
          </p:nvSpPr>
          <p:spPr bwMode="auto">
            <a:xfrm>
              <a:off x="4878388" y="5022849"/>
              <a:ext cx="46487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1400" b="1" dirty="0" err="1" smtClean="0">
                  <a:solidFill>
                    <a:srgbClr val="000000"/>
                  </a:solidFill>
                  <a:latin typeface="Browallia New" pitchFamily="34" charset="-34"/>
                  <a:cs typeface="Browallia New" pitchFamily="34" charset="-34"/>
                </a:rPr>
                <a:t>Sensors</a:t>
              </a:r>
              <a:endParaRPr lang="th-TH" sz="1400" dirty="0" smtClean="0">
                <a:solidFill>
                  <a:prstClr val="black"/>
                </a:solidFill>
                <a:latin typeface="Arial" pitchFamily="34" charset="0"/>
                <a:cs typeface="Angsana New" pitchFamily="18" charset="-34"/>
              </a:endParaRPr>
            </a:p>
          </p:txBody>
        </p:sp>
        <p:pic>
          <p:nvPicPr>
            <p:cNvPr id="1038" name="Picture 14"/>
            <p:cNvPicPr>
              <a:picLocks noChangeAspect="1" noChangeArrowheads="1"/>
            </p:cNvPicPr>
            <p:nvPr/>
          </p:nvPicPr>
          <p:blipFill>
            <a:blip r:embed="rId10"/>
            <a:srcRect/>
            <a:stretch>
              <a:fillRect/>
            </a:stretch>
          </p:blipFill>
          <p:spPr bwMode="auto">
            <a:xfrm>
              <a:off x="6403975" y="4964113"/>
              <a:ext cx="839788" cy="360363"/>
            </a:xfrm>
            <a:prstGeom prst="rect">
              <a:avLst/>
            </a:prstGeom>
            <a:noFill/>
            <a:ln w="9525">
              <a:noFill/>
              <a:miter lim="800000"/>
              <a:headEnd/>
              <a:tailEnd/>
            </a:ln>
          </p:spPr>
        </p:pic>
        <p:pic>
          <p:nvPicPr>
            <p:cNvPr id="1039" name="Picture 15"/>
            <p:cNvPicPr>
              <a:picLocks noChangeAspect="1" noChangeArrowheads="1"/>
            </p:cNvPicPr>
            <p:nvPr/>
          </p:nvPicPr>
          <p:blipFill>
            <a:blip r:embed="rId11"/>
            <a:srcRect/>
            <a:stretch>
              <a:fillRect/>
            </a:stretch>
          </p:blipFill>
          <p:spPr bwMode="auto">
            <a:xfrm>
              <a:off x="6403975" y="4964113"/>
              <a:ext cx="839788" cy="360363"/>
            </a:xfrm>
            <a:prstGeom prst="rect">
              <a:avLst/>
            </a:prstGeom>
            <a:noFill/>
            <a:ln w="9525">
              <a:noFill/>
              <a:miter lim="800000"/>
              <a:headEnd/>
              <a:tailEnd/>
            </a:ln>
          </p:spPr>
        </p:pic>
        <p:sp>
          <p:nvSpPr>
            <p:cNvPr id="1040" name="Rectangle 16"/>
            <p:cNvSpPr>
              <a:spLocks noChangeArrowheads="1"/>
            </p:cNvSpPr>
            <p:nvPr/>
          </p:nvSpPr>
          <p:spPr bwMode="auto">
            <a:xfrm>
              <a:off x="6559550" y="5022849"/>
              <a:ext cx="50975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1400" b="1" dirty="0" err="1" smtClean="0">
                  <a:solidFill>
                    <a:srgbClr val="000000"/>
                  </a:solidFill>
                  <a:latin typeface="Browallia New" pitchFamily="34" charset="-34"/>
                  <a:cs typeface="Browallia New" pitchFamily="34" charset="-34"/>
                </a:rPr>
                <a:t>Shooters</a:t>
              </a:r>
              <a:endParaRPr lang="th-TH" sz="1400" dirty="0" smtClean="0">
                <a:solidFill>
                  <a:prstClr val="black"/>
                </a:solidFill>
                <a:latin typeface="Arial" pitchFamily="34" charset="0"/>
                <a:cs typeface="Angsana New" pitchFamily="18" charset="-34"/>
              </a:endParaRPr>
            </a:p>
          </p:txBody>
        </p:sp>
        <p:sp>
          <p:nvSpPr>
            <p:cNvPr id="1041" name="Rectangle 17"/>
            <p:cNvSpPr>
              <a:spLocks noChangeArrowheads="1"/>
            </p:cNvSpPr>
            <p:nvPr/>
          </p:nvSpPr>
          <p:spPr bwMode="auto">
            <a:xfrm>
              <a:off x="5715000" y="4603750"/>
              <a:ext cx="46326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400" b="1" dirty="0" err="1" smtClean="0">
                  <a:solidFill>
                    <a:srgbClr val="000000"/>
                  </a:solidFill>
                  <a:latin typeface="Browallia New" pitchFamily="34" charset="-34"/>
                  <a:cs typeface="Browallia New" pitchFamily="34" charset="-34"/>
                </a:rPr>
                <a:t>Network</a:t>
              </a:r>
              <a:endParaRPr lang="th-TH" sz="1400" dirty="0" smtClean="0">
                <a:solidFill>
                  <a:prstClr val="black"/>
                </a:solidFill>
                <a:latin typeface="Arial" pitchFamily="34" charset="0"/>
                <a:cs typeface="Angsana New" pitchFamily="18" charset="-34"/>
              </a:endParaRPr>
            </a:p>
          </p:txBody>
        </p:sp>
        <p:pic>
          <p:nvPicPr>
            <p:cNvPr id="1042" name="Picture 18"/>
            <p:cNvPicPr>
              <a:picLocks noChangeAspect="1" noChangeArrowheads="1"/>
            </p:cNvPicPr>
            <p:nvPr/>
          </p:nvPicPr>
          <p:blipFill>
            <a:blip r:embed="rId12"/>
            <a:srcRect/>
            <a:stretch>
              <a:fillRect/>
            </a:stretch>
          </p:blipFill>
          <p:spPr bwMode="auto">
            <a:xfrm>
              <a:off x="6064250" y="5264150"/>
              <a:ext cx="1985963" cy="1131888"/>
            </a:xfrm>
            <a:prstGeom prst="rect">
              <a:avLst/>
            </a:prstGeom>
            <a:noFill/>
            <a:ln w="9525">
              <a:noFill/>
              <a:miter lim="800000"/>
              <a:headEnd/>
              <a:tailEnd/>
            </a:ln>
          </p:spPr>
        </p:pic>
        <p:pic>
          <p:nvPicPr>
            <p:cNvPr id="1043" name="Picture 19"/>
            <p:cNvPicPr>
              <a:picLocks noChangeAspect="1" noChangeArrowheads="1"/>
            </p:cNvPicPr>
            <p:nvPr/>
          </p:nvPicPr>
          <p:blipFill>
            <a:blip r:embed="rId13"/>
            <a:srcRect/>
            <a:stretch>
              <a:fillRect/>
            </a:stretch>
          </p:blipFill>
          <p:spPr bwMode="auto">
            <a:xfrm>
              <a:off x="6019800" y="5257800"/>
              <a:ext cx="2209800" cy="1219200"/>
            </a:xfrm>
            <a:prstGeom prst="rect">
              <a:avLst/>
            </a:prstGeom>
            <a:noFill/>
            <a:ln w="9525">
              <a:noFill/>
              <a:miter lim="800000"/>
              <a:headEnd/>
              <a:tailEnd/>
            </a:ln>
          </p:spPr>
        </p:pic>
        <p:sp>
          <p:nvSpPr>
            <p:cNvPr id="1044" name="Rectangle 20"/>
            <p:cNvSpPr>
              <a:spLocks noChangeArrowheads="1"/>
            </p:cNvSpPr>
            <p:nvPr/>
          </p:nvSpPr>
          <p:spPr bwMode="auto">
            <a:xfrm>
              <a:off x="6224588" y="5364163"/>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45" name="Rectangle 21"/>
            <p:cNvSpPr>
              <a:spLocks noChangeArrowheads="1"/>
            </p:cNvSpPr>
            <p:nvPr/>
          </p:nvSpPr>
          <p:spPr bwMode="auto">
            <a:xfrm>
              <a:off x="6370572" y="5368925"/>
              <a:ext cx="33502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Stealth</a:t>
              </a:r>
              <a:endParaRPr lang="th-TH" sz="1200" b="1" dirty="0" smtClean="0">
                <a:solidFill>
                  <a:prstClr val="black"/>
                </a:solidFill>
                <a:latin typeface="Arial" pitchFamily="34" charset="0"/>
                <a:cs typeface="Angsana New" pitchFamily="18" charset="-34"/>
              </a:endParaRPr>
            </a:p>
          </p:txBody>
        </p:sp>
        <p:sp>
          <p:nvSpPr>
            <p:cNvPr id="1046" name="Rectangle 22"/>
            <p:cNvSpPr>
              <a:spLocks noChangeArrowheads="1"/>
            </p:cNvSpPr>
            <p:nvPr/>
          </p:nvSpPr>
          <p:spPr bwMode="auto">
            <a:xfrm>
              <a:off x="6224588" y="5516563"/>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47" name="Rectangle 23"/>
            <p:cNvSpPr>
              <a:spLocks noChangeArrowheads="1"/>
            </p:cNvSpPr>
            <p:nvPr/>
          </p:nvSpPr>
          <p:spPr bwMode="auto">
            <a:xfrm>
              <a:off x="6406183" y="5521325"/>
              <a:ext cx="75661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Strike</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Precision</a:t>
              </a:r>
              <a:endParaRPr lang="th-TH" sz="1200" b="1" dirty="0" smtClean="0">
                <a:solidFill>
                  <a:prstClr val="black"/>
                </a:solidFill>
                <a:latin typeface="Arial" pitchFamily="34" charset="0"/>
                <a:cs typeface="Angsana New" pitchFamily="18" charset="-34"/>
              </a:endParaRPr>
            </a:p>
          </p:txBody>
        </p:sp>
        <p:sp>
          <p:nvSpPr>
            <p:cNvPr id="1048" name="Rectangle 24"/>
            <p:cNvSpPr>
              <a:spLocks noChangeArrowheads="1"/>
            </p:cNvSpPr>
            <p:nvPr/>
          </p:nvSpPr>
          <p:spPr bwMode="auto">
            <a:xfrm>
              <a:off x="6224588" y="5673725"/>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49" name="Rectangle 25"/>
            <p:cNvSpPr>
              <a:spLocks noChangeArrowheads="1"/>
            </p:cNvSpPr>
            <p:nvPr/>
          </p:nvSpPr>
          <p:spPr bwMode="auto">
            <a:xfrm>
              <a:off x="6400800" y="5678488"/>
              <a:ext cx="4344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Stand</a:t>
              </a:r>
              <a:r>
                <a:rPr lang="th-TH" sz="1200" b="1" dirty="0" smtClean="0">
                  <a:solidFill>
                    <a:srgbClr val="000000"/>
                  </a:solidFill>
                  <a:latin typeface="Browallia New" pitchFamily="34" charset="-34"/>
                  <a:cs typeface="Browallia New" pitchFamily="34" charset="-34"/>
                </a:rPr>
                <a:t> </a:t>
              </a:r>
              <a:r>
                <a:rPr lang="en-US" sz="1200" b="1" dirty="0" smtClean="0">
                  <a:solidFill>
                    <a:srgbClr val="000000"/>
                  </a:solidFill>
                  <a:latin typeface="Browallia New" pitchFamily="34" charset="-34"/>
                  <a:cs typeface="Browallia New" pitchFamily="34" charset="-34"/>
                </a:rPr>
                <a:t>off</a:t>
              </a:r>
              <a:endParaRPr lang="th-TH" sz="1200" b="1" dirty="0" smtClean="0">
                <a:solidFill>
                  <a:prstClr val="black"/>
                </a:solidFill>
                <a:latin typeface="Arial" pitchFamily="34" charset="0"/>
                <a:cs typeface="Angsana New" pitchFamily="18" charset="-34"/>
              </a:endParaRPr>
            </a:p>
          </p:txBody>
        </p:sp>
        <p:sp>
          <p:nvSpPr>
            <p:cNvPr id="1052" name="Rectangle 28"/>
            <p:cNvSpPr>
              <a:spLocks noChangeArrowheads="1"/>
            </p:cNvSpPr>
            <p:nvPr/>
          </p:nvSpPr>
          <p:spPr bwMode="auto">
            <a:xfrm>
              <a:off x="6224588" y="583088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53" name="Rectangle 29"/>
            <p:cNvSpPr>
              <a:spLocks noChangeArrowheads="1"/>
            </p:cNvSpPr>
            <p:nvPr/>
          </p:nvSpPr>
          <p:spPr bwMode="auto">
            <a:xfrm>
              <a:off x="6363589" y="5835649"/>
              <a:ext cx="171361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Situational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Awareness</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Operational</a:t>
              </a:r>
              <a:r>
                <a:rPr lang="th-TH" sz="1200" b="1" dirty="0" smtClean="0">
                  <a:solidFill>
                    <a:srgbClr val="000000"/>
                  </a:solidFill>
                  <a:latin typeface="Browallia New" pitchFamily="34" charset="-34"/>
                  <a:cs typeface="Browallia New" pitchFamily="34" charset="-34"/>
                </a:rPr>
                <a:t> </a:t>
              </a:r>
              <a:endParaRPr lang="th-TH" sz="1200" b="1" dirty="0" smtClean="0">
                <a:solidFill>
                  <a:prstClr val="black"/>
                </a:solidFill>
                <a:latin typeface="Arial" pitchFamily="34" charset="0"/>
                <a:cs typeface="Angsana New" pitchFamily="18" charset="-34"/>
              </a:endParaRPr>
            </a:p>
          </p:txBody>
        </p:sp>
        <p:sp>
          <p:nvSpPr>
            <p:cNvPr id="1054" name="Rectangle 30"/>
            <p:cNvSpPr>
              <a:spLocks noChangeArrowheads="1"/>
            </p:cNvSpPr>
            <p:nvPr/>
          </p:nvSpPr>
          <p:spPr bwMode="auto">
            <a:xfrm>
              <a:off x="6400800" y="5988049"/>
              <a:ext cx="89607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and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Tactical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Level</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55" name="Rectangle 31"/>
            <p:cNvSpPr>
              <a:spLocks noChangeArrowheads="1"/>
            </p:cNvSpPr>
            <p:nvPr/>
          </p:nvSpPr>
          <p:spPr bwMode="auto">
            <a:xfrm>
              <a:off x="6224588" y="6140449"/>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smtClean="0">
                  <a:solidFill>
                    <a:srgbClr val="000000"/>
                  </a:solidFill>
                  <a:latin typeface="Wingdings" pitchFamily="2" charset="2"/>
                  <a:cs typeface="Angsana New" pitchFamily="18" charset="-34"/>
                </a:rPr>
                <a:t>Ø</a:t>
              </a:r>
              <a:endParaRPr lang="th-TH" sz="2800" smtClean="0">
                <a:solidFill>
                  <a:prstClr val="black"/>
                </a:solidFill>
                <a:latin typeface="Arial" pitchFamily="34" charset="0"/>
                <a:cs typeface="Angsana New" pitchFamily="18" charset="-34"/>
              </a:endParaRPr>
            </a:p>
          </p:txBody>
        </p:sp>
        <p:sp>
          <p:nvSpPr>
            <p:cNvPr id="1056" name="Rectangle 32"/>
            <p:cNvSpPr>
              <a:spLocks noChangeArrowheads="1"/>
            </p:cNvSpPr>
            <p:nvPr/>
          </p:nvSpPr>
          <p:spPr bwMode="auto">
            <a:xfrm>
              <a:off x="6400800" y="6145213"/>
              <a:ext cx="104996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Synchronized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Actions</a:t>
              </a:r>
              <a:endParaRPr lang="th-TH" sz="1200" b="1" dirty="0" smtClean="0">
                <a:solidFill>
                  <a:prstClr val="black"/>
                </a:solidFill>
                <a:latin typeface="Arial" pitchFamily="34" charset="0"/>
                <a:cs typeface="Angsana New" pitchFamily="18" charset="-34"/>
              </a:endParaRPr>
            </a:p>
          </p:txBody>
        </p:sp>
        <p:pic>
          <p:nvPicPr>
            <p:cNvPr id="1057" name="Picture 33"/>
            <p:cNvPicPr>
              <a:picLocks noChangeAspect="1" noChangeArrowheads="1"/>
            </p:cNvPicPr>
            <p:nvPr/>
          </p:nvPicPr>
          <p:blipFill>
            <a:blip r:embed="rId14"/>
            <a:srcRect/>
            <a:stretch>
              <a:fillRect/>
            </a:stretch>
          </p:blipFill>
          <p:spPr bwMode="auto">
            <a:xfrm>
              <a:off x="4832350" y="3101975"/>
              <a:ext cx="2201863" cy="784225"/>
            </a:xfrm>
            <a:prstGeom prst="rect">
              <a:avLst/>
            </a:prstGeom>
            <a:noFill/>
            <a:ln w="9525">
              <a:noFill/>
              <a:miter lim="800000"/>
              <a:headEnd/>
              <a:tailEnd/>
            </a:ln>
          </p:spPr>
        </p:pic>
        <p:pic>
          <p:nvPicPr>
            <p:cNvPr id="1058" name="Picture 34"/>
            <p:cNvPicPr>
              <a:picLocks noChangeAspect="1" noChangeArrowheads="1"/>
            </p:cNvPicPr>
            <p:nvPr/>
          </p:nvPicPr>
          <p:blipFill>
            <a:blip r:embed="rId15"/>
            <a:srcRect/>
            <a:stretch>
              <a:fillRect/>
            </a:stretch>
          </p:blipFill>
          <p:spPr bwMode="auto">
            <a:xfrm>
              <a:off x="4572000" y="3101975"/>
              <a:ext cx="2438400" cy="1089025"/>
            </a:xfrm>
            <a:prstGeom prst="rect">
              <a:avLst/>
            </a:prstGeom>
            <a:noFill/>
            <a:ln w="9525">
              <a:noFill/>
              <a:miter lim="800000"/>
              <a:headEnd/>
              <a:tailEnd/>
            </a:ln>
          </p:spPr>
        </p:pic>
        <p:sp>
          <p:nvSpPr>
            <p:cNvPr id="1059" name="Rectangle 35"/>
            <p:cNvSpPr>
              <a:spLocks noChangeArrowheads="1"/>
            </p:cNvSpPr>
            <p:nvPr/>
          </p:nvSpPr>
          <p:spPr bwMode="auto">
            <a:xfrm>
              <a:off x="4800600" y="3197226"/>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0" name="Rectangle 36"/>
            <p:cNvSpPr>
              <a:spLocks noChangeArrowheads="1"/>
            </p:cNvSpPr>
            <p:nvPr/>
          </p:nvSpPr>
          <p:spPr bwMode="auto">
            <a:xfrm>
              <a:off x="4953000" y="3203575"/>
              <a:ext cx="133530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Total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Situational</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Awareness</a:t>
              </a:r>
              <a:endParaRPr lang="th-TH" sz="1200" b="1" dirty="0" smtClean="0">
                <a:solidFill>
                  <a:prstClr val="black"/>
                </a:solidFill>
                <a:latin typeface="Arial" pitchFamily="34" charset="0"/>
                <a:cs typeface="Angsana New" pitchFamily="18" charset="-34"/>
              </a:endParaRPr>
            </a:p>
          </p:txBody>
        </p:sp>
        <p:sp>
          <p:nvSpPr>
            <p:cNvPr id="1061" name="Rectangle 37"/>
            <p:cNvSpPr>
              <a:spLocks noChangeArrowheads="1"/>
            </p:cNvSpPr>
            <p:nvPr/>
          </p:nvSpPr>
          <p:spPr bwMode="auto">
            <a:xfrm>
              <a:off x="4800600" y="334803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2" name="Rectangle 38"/>
            <p:cNvSpPr>
              <a:spLocks noChangeArrowheads="1"/>
            </p:cNvSpPr>
            <p:nvPr/>
          </p:nvSpPr>
          <p:spPr bwMode="auto">
            <a:xfrm>
              <a:off x="4953000" y="3354388"/>
              <a:ext cx="20085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Decision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Superiority</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First</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Right</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Decision</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63" name="Rectangle 39"/>
            <p:cNvSpPr>
              <a:spLocks noChangeArrowheads="1"/>
            </p:cNvSpPr>
            <p:nvPr/>
          </p:nvSpPr>
          <p:spPr bwMode="auto">
            <a:xfrm>
              <a:off x="4800600" y="3506788"/>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4" name="Rectangle 40"/>
            <p:cNvSpPr>
              <a:spLocks noChangeArrowheads="1"/>
            </p:cNvSpPr>
            <p:nvPr/>
          </p:nvSpPr>
          <p:spPr bwMode="auto">
            <a:xfrm>
              <a:off x="4953000" y="3513138"/>
              <a:ext cx="9409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Speed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Command</a:t>
              </a:r>
              <a:endParaRPr lang="th-TH" sz="1200" b="1" dirty="0" smtClean="0">
                <a:solidFill>
                  <a:prstClr val="black"/>
                </a:solidFill>
                <a:latin typeface="Arial" pitchFamily="34" charset="0"/>
                <a:cs typeface="Angsana New" pitchFamily="18" charset="-34"/>
              </a:endParaRPr>
            </a:p>
          </p:txBody>
        </p:sp>
        <p:sp>
          <p:nvSpPr>
            <p:cNvPr id="1065" name="Rectangle 41"/>
            <p:cNvSpPr>
              <a:spLocks noChangeArrowheads="1"/>
            </p:cNvSpPr>
            <p:nvPr/>
          </p:nvSpPr>
          <p:spPr bwMode="auto">
            <a:xfrm>
              <a:off x="4800600" y="36639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66" name="Rectangle 42"/>
            <p:cNvSpPr>
              <a:spLocks noChangeArrowheads="1"/>
            </p:cNvSpPr>
            <p:nvPr/>
          </p:nvSpPr>
          <p:spPr bwMode="auto">
            <a:xfrm>
              <a:off x="4953000" y="3670300"/>
              <a:ext cx="135614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Proper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Tempo</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Operations</a:t>
              </a:r>
              <a:endParaRPr lang="th-TH" sz="1200" b="1" dirty="0" smtClean="0">
                <a:solidFill>
                  <a:prstClr val="black"/>
                </a:solidFill>
                <a:latin typeface="Arial" pitchFamily="34" charset="0"/>
                <a:cs typeface="Angsana New" pitchFamily="18" charset="-34"/>
              </a:endParaRPr>
            </a:p>
          </p:txBody>
        </p:sp>
        <p:pic>
          <p:nvPicPr>
            <p:cNvPr id="1067" name="Picture 43"/>
            <p:cNvPicPr>
              <a:picLocks noChangeAspect="1" noChangeArrowheads="1"/>
            </p:cNvPicPr>
            <p:nvPr/>
          </p:nvPicPr>
          <p:blipFill>
            <a:blip r:embed="rId16"/>
            <a:srcRect/>
            <a:stretch>
              <a:fillRect/>
            </a:stretch>
          </p:blipFill>
          <p:spPr bwMode="auto">
            <a:xfrm>
              <a:off x="3962400" y="5268913"/>
              <a:ext cx="2020888" cy="1136650"/>
            </a:xfrm>
            <a:prstGeom prst="rect">
              <a:avLst/>
            </a:prstGeom>
            <a:noFill/>
            <a:ln w="9525">
              <a:noFill/>
              <a:miter lim="800000"/>
              <a:headEnd/>
              <a:tailEnd/>
            </a:ln>
          </p:spPr>
        </p:pic>
        <p:pic>
          <p:nvPicPr>
            <p:cNvPr id="1068" name="Picture 44"/>
            <p:cNvPicPr>
              <a:picLocks noChangeAspect="1" noChangeArrowheads="1"/>
            </p:cNvPicPr>
            <p:nvPr/>
          </p:nvPicPr>
          <p:blipFill>
            <a:blip r:embed="rId17"/>
            <a:srcRect/>
            <a:stretch>
              <a:fillRect/>
            </a:stretch>
          </p:blipFill>
          <p:spPr bwMode="auto">
            <a:xfrm>
              <a:off x="3810000" y="5257800"/>
              <a:ext cx="2173288" cy="1136650"/>
            </a:xfrm>
            <a:prstGeom prst="rect">
              <a:avLst/>
            </a:prstGeom>
            <a:noFill/>
            <a:ln w="9525">
              <a:noFill/>
              <a:miter lim="800000"/>
              <a:headEnd/>
              <a:tailEnd/>
            </a:ln>
          </p:spPr>
        </p:pic>
        <p:sp>
          <p:nvSpPr>
            <p:cNvPr id="1069" name="Rectangle 45"/>
            <p:cNvSpPr>
              <a:spLocks noChangeArrowheads="1"/>
            </p:cNvSpPr>
            <p:nvPr/>
          </p:nvSpPr>
          <p:spPr bwMode="auto">
            <a:xfrm>
              <a:off x="4038600" y="54657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0" name="Rectangle 46"/>
            <p:cNvSpPr>
              <a:spLocks noChangeArrowheads="1"/>
            </p:cNvSpPr>
            <p:nvPr/>
          </p:nvSpPr>
          <p:spPr bwMode="auto">
            <a:xfrm>
              <a:off x="4191000" y="5454133"/>
              <a:ext cx="94096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Deep</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Sensor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Reach</a:t>
              </a:r>
              <a:endParaRPr lang="th-TH" sz="1200" b="1" dirty="0" smtClean="0">
                <a:solidFill>
                  <a:prstClr val="black"/>
                </a:solidFill>
                <a:latin typeface="Arial" pitchFamily="34" charset="0"/>
                <a:cs typeface="Angsana New" pitchFamily="18" charset="-34"/>
              </a:endParaRPr>
            </a:p>
          </p:txBody>
        </p:sp>
        <p:sp>
          <p:nvSpPr>
            <p:cNvPr id="1071" name="Rectangle 47"/>
            <p:cNvSpPr>
              <a:spLocks noChangeArrowheads="1"/>
            </p:cNvSpPr>
            <p:nvPr/>
          </p:nvSpPr>
          <p:spPr bwMode="auto">
            <a:xfrm>
              <a:off x="4038600" y="56181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2" name="Rectangle 48"/>
            <p:cNvSpPr>
              <a:spLocks noChangeArrowheads="1"/>
            </p:cNvSpPr>
            <p:nvPr/>
          </p:nvSpPr>
          <p:spPr bwMode="auto">
            <a:xfrm>
              <a:off x="4191000" y="5606533"/>
              <a:ext cx="87844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Information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Reach</a:t>
              </a:r>
              <a:endParaRPr lang="th-TH" sz="1200" b="1" dirty="0" smtClean="0">
                <a:solidFill>
                  <a:prstClr val="black"/>
                </a:solidFill>
                <a:latin typeface="Arial" pitchFamily="34" charset="0"/>
                <a:cs typeface="Angsana New" pitchFamily="18" charset="-34"/>
              </a:endParaRPr>
            </a:p>
          </p:txBody>
        </p:sp>
        <p:sp>
          <p:nvSpPr>
            <p:cNvPr id="1073" name="Rectangle 49"/>
            <p:cNvSpPr>
              <a:spLocks noChangeArrowheads="1"/>
            </p:cNvSpPr>
            <p:nvPr/>
          </p:nvSpPr>
          <p:spPr bwMode="auto">
            <a:xfrm>
              <a:off x="4038600" y="57705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4" name="Rectangle 50"/>
            <p:cNvSpPr>
              <a:spLocks noChangeArrowheads="1"/>
            </p:cNvSpPr>
            <p:nvPr/>
          </p:nvSpPr>
          <p:spPr bwMode="auto">
            <a:xfrm>
              <a:off x="4191000" y="5825413"/>
              <a:ext cx="1343316" cy="2564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lnSpc>
                  <a:spcPts val="1000"/>
                </a:lnSpc>
                <a:spcBef>
                  <a:spcPct val="0"/>
                </a:spcBef>
                <a:spcAft>
                  <a:spcPct val="0"/>
                </a:spcAft>
              </a:pPr>
              <a:r>
                <a:rPr lang="th-TH" sz="1200" b="1" dirty="0" err="1" smtClean="0">
                  <a:solidFill>
                    <a:srgbClr val="000000"/>
                  </a:solidFill>
                  <a:latin typeface="Browallia New" pitchFamily="34" charset="-34"/>
                  <a:cs typeface="Browallia New" pitchFamily="34" charset="-34"/>
                </a:rPr>
                <a:t>Sensor</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Information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Sharing</a:t>
              </a:r>
              <a:r>
                <a:rPr lang="th-TH" sz="1200" b="1" dirty="0" smtClean="0">
                  <a:solidFill>
                    <a:srgbClr val="000000"/>
                  </a:solidFill>
                  <a:latin typeface="Browallia New" pitchFamily="34" charset="-34"/>
                  <a:cs typeface="Browallia New" pitchFamily="34" charset="-34"/>
                </a:rPr>
                <a:t>/</a:t>
              </a:r>
            </a:p>
            <a:p>
              <a:pPr fontAlgn="base">
                <a:lnSpc>
                  <a:spcPts val="1000"/>
                </a:lnSpc>
                <a:spcBef>
                  <a:spcPct val="0"/>
                </a:spcBef>
                <a:spcAft>
                  <a:spcPct val="0"/>
                </a:spcAft>
              </a:pPr>
              <a:r>
                <a:rPr lang="th-TH" sz="1200" b="1" dirty="0" err="1" smtClean="0">
                  <a:solidFill>
                    <a:srgbClr val="000000"/>
                  </a:solidFill>
                  <a:latin typeface="Browallia New" pitchFamily="34" charset="-34"/>
                  <a:cs typeface="Browallia New" pitchFamily="34" charset="-34"/>
                </a:rPr>
                <a:t>Integrating</a:t>
              </a:r>
              <a:endParaRPr lang="th-TH" sz="1200" b="1" dirty="0" smtClean="0">
                <a:solidFill>
                  <a:prstClr val="black"/>
                </a:solidFill>
                <a:latin typeface="Arial" pitchFamily="34" charset="0"/>
                <a:cs typeface="Angsana New" pitchFamily="18" charset="-34"/>
              </a:endParaRPr>
            </a:p>
          </p:txBody>
        </p:sp>
        <p:sp>
          <p:nvSpPr>
            <p:cNvPr id="1075" name="Rectangle 51"/>
            <p:cNvSpPr>
              <a:spLocks noChangeArrowheads="1"/>
            </p:cNvSpPr>
            <p:nvPr/>
          </p:nvSpPr>
          <p:spPr bwMode="auto">
            <a:xfrm>
              <a:off x="4038600" y="6075361"/>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76" name="Rectangle 52"/>
            <p:cNvSpPr>
              <a:spLocks noChangeArrowheads="1"/>
            </p:cNvSpPr>
            <p:nvPr/>
          </p:nvSpPr>
          <p:spPr bwMode="auto">
            <a:xfrm>
              <a:off x="4191000" y="6063733"/>
              <a:ext cx="43441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Stand</a:t>
              </a:r>
              <a:r>
                <a:rPr lang="th-TH" sz="1200" b="1" dirty="0" smtClean="0">
                  <a:solidFill>
                    <a:srgbClr val="000000"/>
                  </a:solidFill>
                  <a:latin typeface="Browallia New" pitchFamily="34" charset="-34"/>
                  <a:cs typeface="Browallia New" pitchFamily="34" charset="-34"/>
                </a:rPr>
                <a:t> </a:t>
              </a:r>
              <a:r>
                <a:rPr lang="en-US" sz="1200" b="1" dirty="0" smtClean="0">
                  <a:solidFill>
                    <a:srgbClr val="000000"/>
                  </a:solidFill>
                  <a:latin typeface="Browallia New" pitchFamily="34" charset="-34"/>
                  <a:cs typeface="Browallia New" pitchFamily="34" charset="-34"/>
                </a:rPr>
                <a:t>off</a:t>
              </a:r>
              <a:endParaRPr lang="th-TH" sz="1200" b="1" dirty="0" smtClean="0">
                <a:solidFill>
                  <a:prstClr val="black"/>
                </a:solidFill>
                <a:latin typeface="Arial" pitchFamily="34" charset="0"/>
                <a:cs typeface="Angsana New" pitchFamily="18" charset="-34"/>
              </a:endParaRPr>
            </a:p>
          </p:txBody>
        </p:sp>
        <p:sp>
          <p:nvSpPr>
            <p:cNvPr id="1079" name="Rectangle 55"/>
            <p:cNvSpPr>
              <a:spLocks noChangeArrowheads="1"/>
            </p:cNvSpPr>
            <p:nvPr/>
          </p:nvSpPr>
          <p:spPr bwMode="auto">
            <a:xfrm>
              <a:off x="7239000" y="4876800"/>
              <a:ext cx="3366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Platform</a:t>
              </a:r>
              <a:endParaRPr lang="th-TH" sz="1000" dirty="0" smtClean="0">
                <a:solidFill>
                  <a:prstClr val="black"/>
                </a:solidFill>
                <a:latin typeface="Arial" pitchFamily="34" charset="0"/>
                <a:cs typeface="Angsana New" pitchFamily="18" charset="-34"/>
              </a:endParaRPr>
            </a:p>
          </p:txBody>
        </p:sp>
        <p:sp>
          <p:nvSpPr>
            <p:cNvPr id="1080" name="Rectangle 56"/>
            <p:cNvSpPr>
              <a:spLocks noChangeArrowheads="1"/>
            </p:cNvSpPr>
            <p:nvPr/>
          </p:nvSpPr>
          <p:spPr bwMode="auto">
            <a:xfrm>
              <a:off x="7239000" y="5027712"/>
              <a:ext cx="32541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Weapon</a:t>
              </a:r>
              <a:endParaRPr lang="th-TH" sz="1000" dirty="0" smtClean="0">
                <a:solidFill>
                  <a:prstClr val="black"/>
                </a:solidFill>
                <a:latin typeface="Arial" pitchFamily="34" charset="0"/>
                <a:cs typeface="Angsana New" pitchFamily="18" charset="-34"/>
              </a:endParaRPr>
            </a:p>
          </p:txBody>
        </p:sp>
        <p:sp>
          <p:nvSpPr>
            <p:cNvPr id="1081" name="Rectangle 57"/>
            <p:cNvSpPr>
              <a:spLocks noChangeArrowheads="1"/>
            </p:cNvSpPr>
            <p:nvPr/>
          </p:nvSpPr>
          <p:spPr bwMode="auto">
            <a:xfrm>
              <a:off x="7239000" y="5180112"/>
              <a:ext cx="6572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Ground</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Defense</a:t>
              </a:r>
              <a:endParaRPr lang="th-TH" sz="1000" b="1" dirty="0" smtClean="0">
                <a:solidFill>
                  <a:prstClr val="black"/>
                </a:solidFill>
                <a:latin typeface="Arial" pitchFamily="34" charset="0"/>
                <a:cs typeface="Angsana New" pitchFamily="18" charset="-34"/>
              </a:endParaRPr>
            </a:p>
          </p:txBody>
        </p:sp>
        <p:sp>
          <p:nvSpPr>
            <p:cNvPr id="1082" name="Rectangle 58"/>
            <p:cNvSpPr>
              <a:spLocks noChangeArrowheads="1"/>
            </p:cNvSpPr>
            <p:nvPr/>
          </p:nvSpPr>
          <p:spPr bwMode="auto">
            <a:xfrm>
              <a:off x="5486400" y="4857749"/>
              <a:ext cx="24686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Sense</a:t>
              </a:r>
              <a:endParaRPr lang="th-TH" sz="2800" dirty="0" smtClean="0">
                <a:solidFill>
                  <a:prstClr val="black"/>
                </a:solidFill>
                <a:latin typeface="Arial" pitchFamily="34" charset="0"/>
                <a:cs typeface="Angsana New" pitchFamily="18" charset="-34"/>
              </a:endParaRPr>
            </a:p>
          </p:txBody>
        </p:sp>
        <p:sp>
          <p:nvSpPr>
            <p:cNvPr id="1083" name="Rectangle 59"/>
            <p:cNvSpPr>
              <a:spLocks noChangeArrowheads="1"/>
            </p:cNvSpPr>
            <p:nvPr/>
          </p:nvSpPr>
          <p:spPr bwMode="auto">
            <a:xfrm>
              <a:off x="5973762" y="4857749"/>
              <a:ext cx="40075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Response</a:t>
              </a:r>
              <a:endParaRPr lang="th-TH" sz="2800" dirty="0" smtClean="0">
                <a:solidFill>
                  <a:prstClr val="black"/>
                </a:solidFill>
                <a:latin typeface="Arial" pitchFamily="34" charset="0"/>
                <a:cs typeface="Angsana New" pitchFamily="18" charset="-34"/>
              </a:endParaRPr>
            </a:p>
          </p:txBody>
        </p:sp>
        <p:sp>
          <p:nvSpPr>
            <p:cNvPr id="1084" name="Rectangle 60"/>
            <p:cNvSpPr>
              <a:spLocks noChangeArrowheads="1"/>
            </p:cNvSpPr>
            <p:nvPr/>
          </p:nvSpPr>
          <p:spPr bwMode="auto">
            <a:xfrm>
              <a:off x="5816600" y="4383088"/>
              <a:ext cx="27411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C00000"/>
                  </a:solidFill>
                  <a:latin typeface="Browallia New" pitchFamily="34" charset="-34"/>
                  <a:cs typeface="Browallia New" pitchFamily="34" charset="-34"/>
                </a:rPr>
                <a:t>Decide</a:t>
              </a:r>
              <a:endParaRPr lang="th-TH" sz="2800" dirty="0" smtClean="0">
                <a:solidFill>
                  <a:prstClr val="black"/>
                </a:solidFill>
                <a:latin typeface="Arial" pitchFamily="34" charset="0"/>
                <a:cs typeface="Angsana New" pitchFamily="18" charset="-34"/>
              </a:endParaRPr>
            </a:p>
          </p:txBody>
        </p:sp>
        <p:sp>
          <p:nvSpPr>
            <p:cNvPr id="1085" name="Rectangle 61"/>
            <p:cNvSpPr>
              <a:spLocks noChangeArrowheads="1"/>
            </p:cNvSpPr>
            <p:nvPr/>
          </p:nvSpPr>
          <p:spPr bwMode="auto">
            <a:xfrm>
              <a:off x="4267544" y="4689475"/>
              <a:ext cx="4568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Intelligence</a:t>
              </a:r>
              <a:endParaRPr lang="th-TH" sz="1000" dirty="0" smtClean="0">
                <a:solidFill>
                  <a:prstClr val="black"/>
                </a:solidFill>
                <a:latin typeface="Arial" pitchFamily="34" charset="0"/>
                <a:cs typeface="Angsana New" pitchFamily="18" charset="-34"/>
              </a:endParaRPr>
            </a:p>
          </p:txBody>
        </p:sp>
        <p:sp>
          <p:nvSpPr>
            <p:cNvPr id="1086" name="Rectangle 62"/>
            <p:cNvSpPr>
              <a:spLocks noChangeArrowheads="1"/>
            </p:cNvSpPr>
            <p:nvPr/>
          </p:nvSpPr>
          <p:spPr bwMode="auto">
            <a:xfrm>
              <a:off x="4191000" y="4808537"/>
              <a:ext cx="49051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Surveillance</a:t>
              </a:r>
              <a:endParaRPr lang="th-TH" sz="1000" dirty="0" smtClean="0">
                <a:solidFill>
                  <a:prstClr val="black"/>
                </a:solidFill>
                <a:latin typeface="Arial" pitchFamily="34" charset="0"/>
                <a:cs typeface="Angsana New" pitchFamily="18" charset="-34"/>
              </a:endParaRPr>
            </a:p>
          </p:txBody>
        </p:sp>
        <p:sp>
          <p:nvSpPr>
            <p:cNvPr id="1087" name="Rectangle 63"/>
            <p:cNvSpPr>
              <a:spLocks noChangeArrowheads="1"/>
            </p:cNvSpPr>
            <p:nvPr/>
          </p:nvSpPr>
          <p:spPr bwMode="auto">
            <a:xfrm>
              <a:off x="3962400" y="4922837"/>
              <a:ext cx="73738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Target</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Acquisition</a:t>
              </a:r>
              <a:endParaRPr lang="th-TH" sz="1000" dirty="0" smtClean="0">
                <a:solidFill>
                  <a:prstClr val="black"/>
                </a:solidFill>
                <a:latin typeface="Arial" pitchFamily="34" charset="0"/>
                <a:cs typeface="Angsana New" pitchFamily="18" charset="-34"/>
              </a:endParaRPr>
            </a:p>
          </p:txBody>
        </p:sp>
        <p:sp>
          <p:nvSpPr>
            <p:cNvPr id="1088" name="Rectangle 64"/>
            <p:cNvSpPr>
              <a:spLocks noChangeArrowheads="1"/>
            </p:cNvSpPr>
            <p:nvPr/>
          </p:nvSpPr>
          <p:spPr bwMode="auto">
            <a:xfrm>
              <a:off x="4038600" y="5037137"/>
              <a:ext cx="66043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Reconnaissance</a:t>
              </a:r>
              <a:endParaRPr lang="th-TH" sz="1000" dirty="0" smtClean="0">
                <a:solidFill>
                  <a:prstClr val="black"/>
                </a:solidFill>
                <a:latin typeface="Arial" pitchFamily="34" charset="0"/>
                <a:cs typeface="Angsana New" pitchFamily="18" charset="-34"/>
              </a:endParaRPr>
            </a:p>
          </p:txBody>
        </p:sp>
        <p:sp>
          <p:nvSpPr>
            <p:cNvPr id="1089" name="Rectangle 65"/>
            <p:cNvSpPr>
              <a:spLocks noChangeArrowheads="1"/>
            </p:cNvSpPr>
            <p:nvPr/>
          </p:nvSpPr>
          <p:spPr bwMode="auto">
            <a:xfrm>
              <a:off x="4364468" y="5151437"/>
              <a:ext cx="28373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Human</a:t>
              </a:r>
              <a:endParaRPr lang="th-TH" sz="1000" dirty="0" smtClean="0">
                <a:solidFill>
                  <a:prstClr val="black"/>
                </a:solidFill>
                <a:latin typeface="Arial" pitchFamily="34" charset="0"/>
                <a:cs typeface="Angsana New" pitchFamily="18" charset="-34"/>
              </a:endParaRPr>
            </a:p>
          </p:txBody>
        </p:sp>
        <p:sp>
          <p:nvSpPr>
            <p:cNvPr id="1090" name="Rectangle 66"/>
            <p:cNvSpPr>
              <a:spLocks noChangeArrowheads="1"/>
            </p:cNvSpPr>
            <p:nvPr/>
          </p:nvSpPr>
          <p:spPr bwMode="auto">
            <a:xfrm>
              <a:off x="6096000" y="4341912"/>
              <a:ext cx="7822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Telecommunication</a:t>
              </a:r>
              <a:endParaRPr lang="th-TH" sz="1000" dirty="0" smtClean="0">
                <a:solidFill>
                  <a:prstClr val="black"/>
                </a:solidFill>
                <a:latin typeface="Arial" pitchFamily="34" charset="0"/>
                <a:cs typeface="Angsana New" pitchFamily="18" charset="-34"/>
              </a:endParaRPr>
            </a:p>
          </p:txBody>
        </p:sp>
        <p:sp>
          <p:nvSpPr>
            <p:cNvPr id="1091" name="Rectangle 67"/>
            <p:cNvSpPr>
              <a:spLocks noChangeArrowheads="1"/>
            </p:cNvSpPr>
            <p:nvPr/>
          </p:nvSpPr>
          <p:spPr bwMode="auto">
            <a:xfrm>
              <a:off x="6172200" y="4494312"/>
              <a:ext cx="75341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Computer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Network</a:t>
              </a:r>
              <a:endParaRPr lang="th-TH" sz="1000" dirty="0" smtClean="0">
                <a:solidFill>
                  <a:prstClr val="black"/>
                </a:solidFill>
                <a:latin typeface="Arial" pitchFamily="34" charset="0"/>
                <a:cs typeface="Angsana New" pitchFamily="18" charset="-34"/>
              </a:endParaRPr>
            </a:p>
          </p:txBody>
        </p:sp>
        <p:sp>
          <p:nvSpPr>
            <p:cNvPr id="1092" name="Rectangle 68"/>
            <p:cNvSpPr>
              <a:spLocks noChangeArrowheads="1"/>
            </p:cNvSpPr>
            <p:nvPr/>
          </p:nvSpPr>
          <p:spPr bwMode="auto">
            <a:xfrm>
              <a:off x="6324600" y="4646712"/>
              <a:ext cx="74860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Tactical</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Data</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Link</a:t>
              </a:r>
              <a:r>
                <a:rPr lang="th-TH" sz="1000" b="1" i="1" dirty="0" smtClean="0">
                  <a:solidFill>
                    <a:srgbClr val="262673"/>
                  </a:solidFill>
                  <a:latin typeface="Browallia New" pitchFamily="34" charset="-34"/>
                  <a:cs typeface="Browallia New" pitchFamily="34" charset="-34"/>
                </a:rPr>
                <a:t> </a:t>
              </a:r>
              <a:endParaRPr lang="th-TH" sz="1000" dirty="0" smtClean="0">
                <a:solidFill>
                  <a:prstClr val="black"/>
                </a:solidFill>
                <a:latin typeface="Arial" pitchFamily="34" charset="0"/>
                <a:cs typeface="Angsana New" pitchFamily="18" charset="-34"/>
              </a:endParaRPr>
            </a:p>
          </p:txBody>
        </p:sp>
        <p:pic>
          <p:nvPicPr>
            <p:cNvPr id="1093" name="Picture 69"/>
            <p:cNvPicPr>
              <a:picLocks noChangeAspect="1" noChangeArrowheads="1"/>
            </p:cNvPicPr>
            <p:nvPr/>
          </p:nvPicPr>
          <p:blipFill>
            <a:blip r:embed="rId18"/>
            <a:srcRect/>
            <a:stretch>
              <a:fillRect/>
            </a:stretch>
          </p:blipFill>
          <p:spPr bwMode="auto">
            <a:xfrm>
              <a:off x="7104063" y="3716338"/>
              <a:ext cx="1665288" cy="1136650"/>
            </a:xfrm>
            <a:prstGeom prst="rect">
              <a:avLst/>
            </a:prstGeom>
            <a:noFill/>
            <a:ln w="9525">
              <a:noFill/>
              <a:miter lim="800000"/>
              <a:headEnd/>
              <a:tailEnd/>
            </a:ln>
          </p:spPr>
        </p:pic>
        <p:pic>
          <p:nvPicPr>
            <p:cNvPr id="1094" name="Picture 70"/>
            <p:cNvPicPr>
              <a:picLocks noChangeAspect="1" noChangeArrowheads="1"/>
            </p:cNvPicPr>
            <p:nvPr/>
          </p:nvPicPr>
          <p:blipFill>
            <a:blip r:embed="rId19"/>
            <a:srcRect/>
            <a:stretch>
              <a:fillRect/>
            </a:stretch>
          </p:blipFill>
          <p:spPr bwMode="auto">
            <a:xfrm>
              <a:off x="6934200" y="3944938"/>
              <a:ext cx="1905000" cy="1008062"/>
            </a:xfrm>
            <a:prstGeom prst="rect">
              <a:avLst/>
            </a:prstGeom>
            <a:noFill/>
            <a:ln w="9525">
              <a:noFill/>
              <a:miter lim="800000"/>
              <a:headEnd/>
              <a:tailEnd/>
            </a:ln>
          </p:spPr>
        </p:pic>
        <p:sp>
          <p:nvSpPr>
            <p:cNvPr id="1095" name="Rectangle 71"/>
            <p:cNvSpPr>
              <a:spLocks noChangeArrowheads="1"/>
            </p:cNvSpPr>
            <p:nvPr/>
          </p:nvSpPr>
          <p:spPr bwMode="auto">
            <a:xfrm>
              <a:off x="7162800" y="4094162"/>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96" name="Rectangle 72"/>
            <p:cNvSpPr>
              <a:spLocks noChangeArrowheads="1"/>
            </p:cNvSpPr>
            <p:nvPr/>
          </p:nvSpPr>
          <p:spPr bwMode="auto">
            <a:xfrm>
              <a:off x="7315200" y="4082534"/>
              <a:ext cx="98584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Speed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and</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Accuracy</a:t>
              </a:r>
              <a:endParaRPr lang="th-TH" sz="1200" b="1" dirty="0" smtClean="0">
                <a:solidFill>
                  <a:prstClr val="black"/>
                </a:solidFill>
                <a:latin typeface="Arial" pitchFamily="34" charset="0"/>
                <a:cs typeface="Angsana New" pitchFamily="18" charset="-34"/>
              </a:endParaRPr>
            </a:p>
          </p:txBody>
        </p:sp>
        <p:sp>
          <p:nvSpPr>
            <p:cNvPr id="1097" name="Rectangle 73"/>
            <p:cNvSpPr>
              <a:spLocks noChangeArrowheads="1"/>
            </p:cNvSpPr>
            <p:nvPr/>
          </p:nvSpPr>
          <p:spPr bwMode="auto">
            <a:xfrm>
              <a:off x="7162800" y="42481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098" name="Rectangle 74"/>
            <p:cNvSpPr>
              <a:spLocks noChangeArrowheads="1"/>
            </p:cNvSpPr>
            <p:nvPr/>
          </p:nvSpPr>
          <p:spPr bwMode="auto">
            <a:xfrm>
              <a:off x="7315200" y="4234934"/>
              <a:ext cx="95699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Security</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Com</a:t>
              </a:r>
              <a:r>
                <a:rPr lang="th-TH" sz="1200" b="1" dirty="0" smtClean="0">
                  <a:solidFill>
                    <a:srgbClr val="000000"/>
                  </a:solidFill>
                  <a:latin typeface="Browallia New" pitchFamily="34" charset="-34"/>
                  <a:cs typeface="Browallia New" pitchFamily="34" charset="-34"/>
                </a:rPr>
                <a:t>/</a:t>
              </a:r>
              <a:r>
                <a:rPr lang="th-TH" sz="1200" b="1" dirty="0" err="1" smtClean="0">
                  <a:solidFill>
                    <a:srgbClr val="000000"/>
                  </a:solidFill>
                  <a:latin typeface="Browallia New" pitchFamily="34" charset="-34"/>
                  <a:cs typeface="Browallia New" pitchFamily="34" charset="-34"/>
                </a:rPr>
                <a:t>Tran</a:t>
              </a:r>
              <a:r>
                <a:rPr lang="th-TH" sz="1200" b="1" dirty="0" smtClean="0">
                  <a:solidFill>
                    <a:srgbClr val="000000"/>
                  </a:solidFill>
                  <a:latin typeface="Browallia New" pitchFamily="34" charset="-34"/>
                  <a:cs typeface="Browallia New" pitchFamily="34" charset="-34"/>
                </a:rPr>
                <a:t>)</a:t>
              </a:r>
              <a:endParaRPr lang="th-TH" sz="1200" b="1" dirty="0" smtClean="0">
                <a:solidFill>
                  <a:prstClr val="black"/>
                </a:solidFill>
                <a:latin typeface="Arial" pitchFamily="34" charset="0"/>
                <a:cs typeface="Angsana New" pitchFamily="18" charset="-34"/>
              </a:endParaRPr>
            </a:p>
          </p:txBody>
        </p:sp>
        <p:sp>
          <p:nvSpPr>
            <p:cNvPr id="1099" name="Rectangle 75"/>
            <p:cNvSpPr>
              <a:spLocks noChangeArrowheads="1"/>
            </p:cNvSpPr>
            <p:nvPr/>
          </p:nvSpPr>
          <p:spPr bwMode="auto">
            <a:xfrm>
              <a:off x="7162800" y="4398962"/>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0" name="Rectangle 76"/>
            <p:cNvSpPr>
              <a:spLocks noChangeArrowheads="1"/>
            </p:cNvSpPr>
            <p:nvPr/>
          </p:nvSpPr>
          <p:spPr bwMode="auto">
            <a:xfrm>
              <a:off x="7315200" y="4387334"/>
              <a:ext cx="137377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Robustness</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of</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Transmission</a:t>
              </a:r>
              <a:endParaRPr lang="th-TH" sz="1200" b="1" dirty="0" smtClean="0">
                <a:solidFill>
                  <a:prstClr val="black"/>
                </a:solidFill>
                <a:latin typeface="Arial" pitchFamily="34" charset="0"/>
                <a:cs typeface="Angsana New" pitchFamily="18" charset="-34"/>
              </a:endParaRPr>
            </a:p>
          </p:txBody>
        </p:sp>
        <p:sp>
          <p:nvSpPr>
            <p:cNvPr id="1101" name="Rectangle 77"/>
            <p:cNvSpPr>
              <a:spLocks noChangeArrowheads="1"/>
            </p:cNvSpPr>
            <p:nvPr/>
          </p:nvSpPr>
          <p:spPr bwMode="auto">
            <a:xfrm>
              <a:off x="7162800" y="45529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2" name="Rectangle 78"/>
            <p:cNvSpPr>
              <a:spLocks noChangeArrowheads="1"/>
            </p:cNvSpPr>
            <p:nvPr/>
          </p:nvSpPr>
          <p:spPr bwMode="auto">
            <a:xfrm>
              <a:off x="7315200" y="4539734"/>
              <a:ext cx="109645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Transmission</a:t>
              </a:r>
              <a:r>
                <a:rPr lang="th-TH" sz="1200" b="1" dirty="0" smtClean="0">
                  <a:solidFill>
                    <a:srgbClr val="000000"/>
                  </a:solidFill>
                  <a:latin typeface="Browallia New" pitchFamily="34" charset="-34"/>
                  <a:cs typeface="Browallia New" pitchFamily="34" charset="-34"/>
                </a:rPr>
                <a:t> </a:t>
              </a:r>
              <a:r>
                <a:rPr lang="th-TH" sz="1200" b="1" dirty="0" err="1" smtClean="0">
                  <a:solidFill>
                    <a:srgbClr val="000000"/>
                  </a:solidFill>
                  <a:latin typeface="Browallia New" pitchFamily="34" charset="-34"/>
                  <a:cs typeface="Browallia New" pitchFamily="34" charset="-34"/>
                </a:rPr>
                <a:t>Capacity</a:t>
              </a:r>
              <a:endParaRPr lang="th-TH" sz="1200" b="1" dirty="0" smtClean="0">
                <a:solidFill>
                  <a:prstClr val="black"/>
                </a:solidFill>
                <a:latin typeface="Arial" pitchFamily="34" charset="0"/>
                <a:cs typeface="Angsana New" pitchFamily="18" charset="-34"/>
              </a:endParaRPr>
            </a:p>
          </p:txBody>
        </p:sp>
        <p:sp>
          <p:nvSpPr>
            <p:cNvPr id="1103" name="Rectangle 79"/>
            <p:cNvSpPr>
              <a:spLocks noChangeArrowheads="1"/>
            </p:cNvSpPr>
            <p:nvPr/>
          </p:nvSpPr>
          <p:spPr bwMode="auto">
            <a:xfrm>
              <a:off x="7162800" y="4705350"/>
              <a:ext cx="10259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dirty="0" smtClean="0">
                  <a:solidFill>
                    <a:srgbClr val="000000"/>
                  </a:solidFill>
                  <a:latin typeface="Wingdings" pitchFamily="2" charset="2"/>
                  <a:cs typeface="Angsana New" pitchFamily="18" charset="-34"/>
                </a:rPr>
                <a:t>Ø</a:t>
              </a:r>
              <a:endParaRPr lang="th-TH" sz="2800" dirty="0" smtClean="0">
                <a:solidFill>
                  <a:prstClr val="black"/>
                </a:solidFill>
                <a:latin typeface="Arial" pitchFamily="34" charset="0"/>
                <a:cs typeface="Angsana New" pitchFamily="18" charset="-34"/>
              </a:endParaRPr>
            </a:p>
          </p:txBody>
        </p:sp>
        <p:sp>
          <p:nvSpPr>
            <p:cNvPr id="1104" name="Rectangle 80"/>
            <p:cNvSpPr>
              <a:spLocks noChangeArrowheads="1"/>
            </p:cNvSpPr>
            <p:nvPr/>
          </p:nvSpPr>
          <p:spPr bwMode="auto">
            <a:xfrm>
              <a:off x="7315200" y="4692134"/>
              <a:ext cx="72135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200" b="1" dirty="0" err="1" smtClean="0">
                  <a:solidFill>
                    <a:srgbClr val="000000"/>
                  </a:solidFill>
                  <a:latin typeface="Browallia New" pitchFamily="34" charset="-34"/>
                  <a:cs typeface="Browallia New" pitchFamily="34" charset="-34"/>
                </a:rPr>
                <a:t>Interoperability</a:t>
              </a:r>
              <a:endParaRPr lang="th-TH" sz="1200" b="1" dirty="0" smtClean="0">
                <a:solidFill>
                  <a:prstClr val="black"/>
                </a:solidFill>
                <a:latin typeface="Arial" pitchFamily="34" charset="0"/>
                <a:cs typeface="Angsana New" pitchFamily="18" charset="-34"/>
              </a:endParaRPr>
            </a:p>
          </p:txBody>
        </p:sp>
        <p:sp>
          <p:nvSpPr>
            <p:cNvPr id="1105" name="Rectangle 81"/>
            <p:cNvSpPr>
              <a:spLocks noChangeArrowheads="1"/>
            </p:cNvSpPr>
            <p:nvPr/>
          </p:nvSpPr>
          <p:spPr bwMode="auto">
            <a:xfrm>
              <a:off x="5029200" y="3983038"/>
              <a:ext cx="42319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War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Room</a:t>
              </a:r>
              <a:endParaRPr lang="th-TH" sz="1000" dirty="0" smtClean="0">
                <a:solidFill>
                  <a:prstClr val="black"/>
                </a:solidFill>
                <a:latin typeface="Arial" pitchFamily="34" charset="0"/>
                <a:cs typeface="Angsana New" pitchFamily="18" charset="-34"/>
              </a:endParaRPr>
            </a:p>
          </p:txBody>
        </p:sp>
        <p:sp>
          <p:nvSpPr>
            <p:cNvPr id="1106" name="Rectangle 82"/>
            <p:cNvSpPr>
              <a:spLocks noChangeArrowheads="1"/>
            </p:cNvSpPr>
            <p:nvPr/>
          </p:nvSpPr>
          <p:spPr bwMode="auto">
            <a:xfrm>
              <a:off x="4648200" y="4102100"/>
              <a:ext cx="83195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000" b="1" i="1" dirty="0" err="1" smtClean="0">
                  <a:solidFill>
                    <a:srgbClr val="262673"/>
                  </a:solidFill>
                  <a:latin typeface="Browallia New" pitchFamily="34" charset="-34"/>
                  <a:cs typeface="Browallia New" pitchFamily="34" charset="-34"/>
                </a:rPr>
                <a:t>Air</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Operation</a:t>
              </a:r>
              <a:r>
                <a:rPr lang="th-TH" sz="1000" b="1" i="1" dirty="0" smtClean="0">
                  <a:solidFill>
                    <a:srgbClr val="262673"/>
                  </a:solidFill>
                  <a:latin typeface="Browallia New" pitchFamily="34" charset="-34"/>
                  <a:cs typeface="Browallia New" pitchFamily="34" charset="-34"/>
                </a:rPr>
                <a:t> </a:t>
              </a:r>
              <a:r>
                <a:rPr lang="th-TH" sz="1000" b="1" i="1" dirty="0" err="1" smtClean="0">
                  <a:solidFill>
                    <a:srgbClr val="262673"/>
                  </a:solidFill>
                  <a:latin typeface="Browallia New" pitchFamily="34" charset="-34"/>
                  <a:cs typeface="Browallia New" pitchFamily="34" charset="-34"/>
                </a:rPr>
                <a:t>Center</a:t>
              </a:r>
              <a:endParaRPr lang="th-TH" sz="1000" dirty="0" smtClean="0">
                <a:solidFill>
                  <a:prstClr val="black"/>
                </a:solidFill>
                <a:latin typeface="Arial" pitchFamily="34" charset="0"/>
                <a:cs typeface="Angsana New" pitchFamily="18" charset="-34"/>
              </a:endParaRPr>
            </a:p>
          </p:txBody>
        </p:sp>
      </p:gr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2726037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h-TH" sz="3100" b="1" dirty="0" smtClean="0">
                <a:solidFill>
                  <a:prstClr val="black"/>
                </a:solidFill>
                <a:latin typeface="TH SarabunPSK" pitchFamily="34" charset="-34"/>
                <a:cs typeface="TH SarabunPSK" pitchFamily="34" charset="-34"/>
              </a:rPr>
              <a:t>แนวทางสู่ความสำเร็จของการก้าวสู่กองทัพอากาศที่ใช้เครือข่ายเป็นศูนย์กลาง</a:t>
            </a:r>
          </a:p>
          <a:p>
            <a:pPr algn="ctr"/>
            <a:r>
              <a:rPr lang="en-US" sz="3100" b="1" dirty="0" smtClean="0">
                <a:solidFill>
                  <a:prstClr val="black"/>
                </a:solidFill>
                <a:latin typeface="TH SarabunPSK" pitchFamily="34" charset="-34"/>
                <a:cs typeface="TH SarabunPSK" pitchFamily="34" charset="-34"/>
              </a:rPr>
              <a:t>: </a:t>
            </a:r>
            <a:r>
              <a:rPr lang="th-TH" sz="3100" b="1" dirty="0" smtClean="0">
                <a:solidFill>
                  <a:prstClr val="black"/>
                </a:solidFill>
                <a:latin typeface="TH SarabunPSK" pitchFamily="34" charset="-34"/>
                <a:cs typeface="TH SarabunPSK" pitchFamily="34" charset="-34"/>
              </a:rPr>
              <a:t>การบริหารจัดการเครือข่าย</a:t>
            </a:r>
            <a:endParaRPr lang="en-US" sz="3100" b="1" dirty="0">
              <a:solidFill>
                <a:prstClr val="black"/>
              </a:solidFill>
              <a:latin typeface="TH SarabunPSK" pitchFamily="34" charset="-34"/>
              <a:cs typeface="TH SarabunPSK" pitchFamily="34" charset="-34"/>
            </a:endParaRPr>
          </a:p>
        </p:txBody>
      </p:sp>
      <p:sp>
        <p:nvSpPr>
          <p:cNvPr id="2" name="Rounded Rectangle 1"/>
          <p:cNvSpPr/>
          <p:nvPr/>
        </p:nvSpPr>
        <p:spPr>
          <a:xfrm>
            <a:off x="228600" y="1524000"/>
            <a:ext cx="8701118"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dirty="0" smtClean="0">
                <a:solidFill>
                  <a:prstClr val="white"/>
                </a:solidFill>
                <a:latin typeface="TH SarabunPSK" pitchFamily="34" charset="-34"/>
                <a:cs typeface="TH SarabunPSK" pitchFamily="34" charset="-34"/>
              </a:rPr>
              <a:t>ความเป็นมา </a:t>
            </a:r>
            <a:r>
              <a:rPr lang="en-US" sz="3200" b="1" dirty="0" smtClean="0">
                <a:solidFill>
                  <a:prstClr val="white"/>
                </a:solidFill>
                <a:latin typeface="TH SarabunPSK" pitchFamily="34" charset="-34"/>
                <a:cs typeface="TH SarabunPSK" pitchFamily="34" charset="-34"/>
              </a:rPr>
              <a:t>: </a:t>
            </a:r>
            <a:r>
              <a:rPr lang="th-TH" sz="3200" b="1" dirty="0" smtClean="0">
                <a:solidFill>
                  <a:prstClr val="white"/>
                </a:solidFill>
                <a:latin typeface="TH SarabunPSK" pitchFamily="34" charset="-34"/>
                <a:cs typeface="TH SarabunPSK" pitchFamily="34" charset="-34"/>
              </a:rPr>
              <a:t>ต่อยอดองค์ความรู้ปี </a:t>
            </a:r>
            <a:r>
              <a:rPr lang="en-US" sz="3200" b="1" dirty="0" smtClean="0">
                <a:solidFill>
                  <a:prstClr val="white"/>
                </a:solidFill>
                <a:latin typeface="TH SarabunPSK" pitchFamily="34" charset="-34"/>
                <a:cs typeface="TH SarabunPSK" pitchFamily="34" charset="-34"/>
              </a:rPr>
              <a:t>56</a:t>
            </a:r>
            <a:endParaRPr lang="en-US" sz="3200" b="1" dirty="0">
              <a:solidFill>
                <a:prstClr val="white"/>
              </a:solidFill>
              <a:latin typeface="TH SarabunPSK" pitchFamily="34" charset="-34"/>
              <a:cs typeface="TH SarabunPSK" pitchFamily="34" charset="-34"/>
            </a:endParaRPr>
          </a:p>
        </p:txBody>
      </p:sp>
      <p:sp>
        <p:nvSpPr>
          <p:cNvPr id="5" name="Rounded Rectangle 4"/>
          <p:cNvSpPr/>
          <p:nvPr/>
        </p:nvSpPr>
        <p:spPr>
          <a:xfrm>
            <a:off x="228600" y="2286000"/>
            <a:ext cx="8686800" cy="441960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571500" lvl="0" indent="-571500">
              <a:buFont typeface="Wingdings" pitchFamily="2" charset="2"/>
              <a:buChar char="q"/>
              <a:tabLst>
                <a:tab pos="228600" algn="l"/>
                <a:tab pos="514350" algn="l"/>
                <a:tab pos="914400" algn="l"/>
                <a:tab pos="1485900" algn="l"/>
                <a:tab pos="1714500" algn="l"/>
              </a:tabLst>
            </a:pPr>
            <a:r>
              <a:rPr lang="th-TH" sz="3600" b="1" dirty="0">
                <a:solidFill>
                  <a:prstClr val="black"/>
                </a:solidFill>
                <a:latin typeface="TH SarabunPSK" pitchFamily="34" charset="-34"/>
                <a:ea typeface="Cordia New"/>
                <a:cs typeface="TH SarabunPSK" pitchFamily="34" charset="-34"/>
              </a:rPr>
              <a:t>ผลการสร้างองค์ความรู้เพื่อการพัฒนา </a:t>
            </a:r>
            <a:r>
              <a:rPr lang="en-US" sz="3600" b="1" dirty="0">
                <a:solidFill>
                  <a:prstClr val="black"/>
                </a:solidFill>
                <a:latin typeface="TH SarabunPSK" pitchFamily="34" charset="-34"/>
                <a:ea typeface="Cordia New"/>
                <a:cs typeface="TH SarabunPSK" pitchFamily="34" charset="-34"/>
              </a:rPr>
              <a:t>NCAF </a:t>
            </a:r>
            <a:r>
              <a:rPr lang="th-TH" sz="3600" b="1" dirty="0">
                <a:solidFill>
                  <a:prstClr val="black"/>
                </a:solidFill>
                <a:latin typeface="TH SarabunPSK" pitchFamily="34" charset="-34"/>
                <a:ea typeface="Cordia New"/>
                <a:cs typeface="TH SarabunPSK" pitchFamily="34" charset="-34"/>
              </a:rPr>
              <a:t>ปี </a:t>
            </a:r>
            <a:r>
              <a:rPr lang="en-US" sz="3600" b="1" dirty="0">
                <a:solidFill>
                  <a:prstClr val="black"/>
                </a:solidFill>
                <a:latin typeface="TH SarabunPSK" pitchFamily="34" charset="-34"/>
                <a:ea typeface="Cordia New"/>
                <a:cs typeface="TH SarabunPSK" pitchFamily="34" charset="-34"/>
              </a:rPr>
              <a:t>56</a:t>
            </a:r>
          </a:p>
          <a:p>
            <a:pPr lvl="0">
              <a:tabLst>
                <a:tab pos="228600" algn="l"/>
                <a:tab pos="514350" algn="l"/>
                <a:tab pos="914400" algn="l"/>
                <a:tab pos="1485900" algn="l"/>
                <a:tab pos="1714500" algn="l"/>
              </a:tabLst>
            </a:pPr>
            <a:r>
              <a:rPr lang="en-US" sz="3600" b="1" dirty="0">
                <a:solidFill>
                  <a:prstClr val="black"/>
                </a:solidFill>
                <a:latin typeface="TH SarabunPSK" pitchFamily="34" charset="-34"/>
                <a:ea typeface="Cordia New"/>
                <a:cs typeface="TH SarabunPSK" pitchFamily="34" charset="-34"/>
              </a:rPr>
              <a:t>			1. </a:t>
            </a:r>
            <a:r>
              <a:rPr lang="th-TH" sz="3600" b="1" dirty="0">
                <a:solidFill>
                  <a:prstClr val="black"/>
                </a:solidFill>
                <a:latin typeface="TH SarabunPSK" pitchFamily="34" charset="-34"/>
                <a:ea typeface="Cordia New"/>
                <a:cs typeface="TH SarabunPSK" pitchFamily="34" charset="-34"/>
              </a:rPr>
              <a:t>ตัวชี้วัดความสำเร็จของการฝึกบิน หลักนิยม ระบบส่งกำลังบำรุง และการพึ่งพาตนเองด้านเทคโนโลยี</a:t>
            </a:r>
          </a:p>
          <a:p>
            <a:pPr lvl="0">
              <a:tabLst>
                <a:tab pos="228600" algn="l"/>
                <a:tab pos="514350" algn="l"/>
                <a:tab pos="914400" algn="l"/>
                <a:tab pos="1485900" algn="l"/>
                <a:tab pos="1714500" algn="l"/>
              </a:tabLst>
            </a:pPr>
            <a:r>
              <a:rPr lang="th-TH" sz="3600" b="1" dirty="0">
                <a:solidFill>
                  <a:prstClr val="black"/>
                </a:solidFill>
                <a:latin typeface="TH SarabunPSK" pitchFamily="34" charset="-34"/>
                <a:ea typeface="Cordia New"/>
                <a:cs typeface="TH SarabunPSK" pitchFamily="34" charset="-34"/>
              </a:rPr>
              <a:t>			</a:t>
            </a:r>
            <a:r>
              <a:rPr lang="en-US" sz="3600" b="1" dirty="0">
                <a:solidFill>
                  <a:prstClr val="black"/>
                </a:solidFill>
                <a:latin typeface="TH SarabunPSK" pitchFamily="34" charset="-34"/>
                <a:ea typeface="Cordia New"/>
                <a:cs typeface="TH SarabunPSK" pitchFamily="34" charset="-34"/>
              </a:rPr>
              <a:t>2. </a:t>
            </a:r>
            <a:r>
              <a:rPr lang="th-TH" sz="3600" b="1" dirty="0">
                <a:solidFill>
                  <a:prstClr val="black"/>
                </a:solidFill>
                <a:latin typeface="TH SarabunPSK" pitchFamily="34" charset="-34"/>
                <a:ea typeface="Cordia New"/>
                <a:cs typeface="TH SarabunPSK" pitchFamily="34" charset="-34"/>
              </a:rPr>
              <a:t>แนวทางการพัฒนาปัจจัยความสำเร็จของการฝึกบิน หลักนิยม ระบบส่งกำลังบำรุง และการพึ่งพาตนเองด้านเทคโนโลยี</a:t>
            </a:r>
          </a:p>
          <a:p>
            <a:pPr lvl="0">
              <a:tabLst>
                <a:tab pos="228600" algn="l"/>
                <a:tab pos="514350" algn="l"/>
                <a:tab pos="914400" algn="l"/>
                <a:tab pos="1485900" algn="l"/>
                <a:tab pos="1714500" algn="l"/>
              </a:tabLst>
            </a:pPr>
            <a:r>
              <a:rPr lang="th-TH" sz="3600" b="1" dirty="0">
                <a:solidFill>
                  <a:prstClr val="black"/>
                </a:solidFill>
                <a:latin typeface="TH SarabunPSK" pitchFamily="34" charset="-34"/>
                <a:ea typeface="Cordia New"/>
                <a:cs typeface="TH SarabunPSK" pitchFamily="34" charset="-34"/>
              </a:rPr>
              <a:t>			</a:t>
            </a:r>
            <a:r>
              <a:rPr lang="en-US" sz="3600" b="1" dirty="0">
                <a:solidFill>
                  <a:prstClr val="black"/>
                </a:solidFill>
                <a:latin typeface="TH SarabunPSK" pitchFamily="34" charset="-34"/>
                <a:ea typeface="Cordia New"/>
                <a:cs typeface="TH SarabunPSK" pitchFamily="34" charset="-34"/>
              </a:rPr>
              <a:t>3. </a:t>
            </a:r>
            <a:r>
              <a:rPr lang="th-TH" sz="3600" b="1" dirty="0">
                <a:solidFill>
                  <a:prstClr val="black"/>
                </a:solidFill>
                <a:latin typeface="TH SarabunPSK" pitchFamily="34" charset="-34"/>
                <a:ea typeface="Cordia New"/>
                <a:cs typeface="TH SarabunPSK" pitchFamily="34" charset="-34"/>
              </a:rPr>
              <a:t>ข้อเสนอแนะในการขับเคลื่อน</a:t>
            </a:r>
            <a:r>
              <a:rPr lang="th-TH" sz="3600" b="1" dirty="0" smtClean="0">
                <a:solidFill>
                  <a:prstClr val="black"/>
                </a:solidFill>
                <a:latin typeface="TH SarabunPSK" pitchFamily="34" charset="-34"/>
                <a:ea typeface="Cordia New"/>
                <a:cs typeface="TH SarabunPSK" pitchFamily="34" charset="-34"/>
              </a:rPr>
              <a:t>ยุทธศาสตร์</a:t>
            </a:r>
            <a:endParaRPr lang="en-US" sz="3600" b="1" dirty="0">
              <a:solidFill>
                <a:prstClr val="black"/>
              </a:solidFill>
              <a:latin typeface="TH SarabunPSK" pitchFamily="34" charset="-34"/>
              <a:ea typeface="Cordia New"/>
              <a:cs typeface="TH SarabunPSK" pitchFamily="34" charset="-34"/>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85835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690" y="76200"/>
            <a:ext cx="900411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133600" y="1158924"/>
            <a:ext cx="1981200" cy="423535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08610" y="1124745"/>
            <a:ext cx="2082990" cy="489505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0457" y="304800"/>
            <a:ext cx="1764543" cy="579119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6"/>
          <p:cNvGrpSpPr/>
          <p:nvPr/>
        </p:nvGrpSpPr>
        <p:grpSpPr>
          <a:xfrm>
            <a:off x="216090" y="457200"/>
            <a:ext cx="8699311" cy="5562600"/>
            <a:chOff x="216090" y="762000"/>
            <a:chExt cx="8699311" cy="5562600"/>
          </a:xfrm>
        </p:grpSpPr>
        <p:sp>
          <p:nvSpPr>
            <p:cNvPr id="5" name="Oval 4"/>
            <p:cNvSpPr/>
            <p:nvPr/>
          </p:nvSpPr>
          <p:spPr>
            <a:xfrm>
              <a:off x="4419600" y="2819400"/>
              <a:ext cx="2286000"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ความสำเร็จของ      การบริหารจัดการการฝึกบินเพื่อการก้าวสู่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6" name="Oval 5"/>
            <p:cNvSpPr/>
            <p:nvPr/>
          </p:nvSpPr>
          <p:spPr>
            <a:xfrm>
              <a:off x="2286000" y="15376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ปัจจัยความสำเร็จด้านทรัพยากร</a:t>
              </a:r>
              <a:endParaRPr lang="en-US" b="1" dirty="0">
                <a:solidFill>
                  <a:prstClr val="black"/>
                </a:solidFill>
                <a:latin typeface="TH SarabunPSK" pitchFamily="34" charset="-34"/>
                <a:cs typeface="TH SarabunPSK" pitchFamily="34" charset="-34"/>
              </a:endParaRPr>
            </a:p>
          </p:txBody>
        </p:sp>
        <p:sp>
          <p:nvSpPr>
            <p:cNvPr id="7" name="Oval 6"/>
            <p:cNvSpPr/>
            <p:nvPr/>
          </p:nvSpPr>
          <p:spPr>
            <a:xfrm>
              <a:off x="2286000" y="29854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ปัจจัยความสำเร็จด้านสภาพแวดล้อม</a:t>
              </a:r>
              <a:endParaRPr lang="en-US" b="1" dirty="0">
                <a:solidFill>
                  <a:prstClr val="black"/>
                </a:solidFill>
                <a:latin typeface="TH SarabunPSK" pitchFamily="34" charset="-34"/>
                <a:cs typeface="TH SarabunPSK" pitchFamily="34" charset="-34"/>
              </a:endParaRPr>
            </a:p>
          </p:txBody>
        </p:sp>
        <p:sp>
          <p:nvSpPr>
            <p:cNvPr id="8" name="Oval 7"/>
            <p:cNvSpPr/>
            <p:nvPr/>
          </p:nvSpPr>
          <p:spPr>
            <a:xfrm>
              <a:off x="2209800" y="4433248"/>
              <a:ext cx="1752600" cy="12055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ปัจจัยความสำเร็จด้านการบริหารจัดการ</a:t>
              </a:r>
              <a:endParaRPr lang="en-US" b="1" dirty="0">
                <a:solidFill>
                  <a:prstClr val="black"/>
                </a:solidFill>
                <a:latin typeface="TH SarabunPSK" pitchFamily="34" charset="-34"/>
                <a:cs typeface="TH SarabunPSK" pitchFamily="34" charset="-34"/>
              </a:endParaRPr>
            </a:p>
          </p:txBody>
        </p:sp>
        <p:sp>
          <p:nvSpPr>
            <p:cNvPr id="9" name="Rectangle 8"/>
            <p:cNvSpPr/>
            <p:nvPr/>
          </p:nvSpPr>
          <p:spPr>
            <a:xfrm>
              <a:off x="7010400" y="1501552"/>
              <a:ext cx="1905001" cy="845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การบริหารจัดการฝึกบินที่ใช้เทคโนโลยีเครือข่าย</a:t>
              </a:r>
              <a:endParaRPr lang="en-US" b="1" dirty="0">
                <a:solidFill>
                  <a:prstClr val="black"/>
                </a:solidFill>
                <a:latin typeface="TH SarabunPSK" pitchFamily="34" charset="-34"/>
                <a:cs typeface="TH SarabunPSK" pitchFamily="34" charset="-34"/>
              </a:endParaRPr>
            </a:p>
          </p:txBody>
        </p:sp>
        <p:sp>
          <p:nvSpPr>
            <p:cNvPr id="10" name="Rectangle 9"/>
            <p:cNvSpPr/>
            <p:nvPr/>
          </p:nvSpPr>
          <p:spPr>
            <a:xfrm>
              <a:off x="7010400" y="2437656"/>
              <a:ext cx="1879980" cy="921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prstClr val="black"/>
                  </a:solidFill>
                  <a:latin typeface="TH SarabunPSK" pitchFamily="34" charset="-34"/>
                  <a:cs typeface="TH SarabunPSK" pitchFamily="34" charset="-34"/>
                </a:rPr>
                <a:t>การบริหารจัดการฝึกบิน</a:t>
              </a:r>
              <a:r>
                <a:rPr lang="th-TH" b="1" dirty="0" smtClean="0">
                  <a:solidFill>
                    <a:prstClr val="black"/>
                  </a:solidFill>
                  <a:latin typeface="TH SarabunPSK" pitchFamily="34" charset="-34"/>
                  <a:cs typeface="TH SarabunPSK" pitchFamily="34" charset="-34"/>
                </a:rPr>
                <a:t>ที่มีการแลกเปลี่ยนข้อมูลข่าวสาร</a:t>
              </a:r>
              <a:endParaRPr lang="en-US" b="1" dirty="0">
                <a:solidFill>
                  <a:prstClr val="black"/>
                </a:solidFill>
                <a:latin typeface="TH SarabunPSK" pitchFamily="34" charset="-34"/>
                <a:cs typeface="TH SarabunPSK" pitchFamily="34" charset="-34"/>
              </a:endParaRPr>
            </a:p>
          </p:txBody>
        </p:sp>
        <p:sp>
          <p:nvSpPr>
            <p:cNvPr id="11" name="Rectangle 10"/>
            <p:cNvSpPr/>
            <p:nvPr/>
          </p:nvSpPr>
          <p:spPr>
            <a:xfrm>
              <a:off x="7010400" y="3445768"/>
              <a:ext cx="1879980" cy="907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prstClr val="black"/>
                  </a:solidFill>
                  <a:latin typeface="TH SarabunPSK" pitchFamily="34" charset="-34"/>
                  <a:cs typeface="TH SarabunPSK" pitchFamily="34" charset="-34"/>
                </a:rPr>
                <a:t>การบริหารจัดการฝึกบิน</a:t>
              </a:r>
              <a:r>
                <a:rPr lang="th-TH" b="1" dirty="0" smtClean="0">
                  <a:solidFill>
                    <a:prstClr val="black"/>
                  </a:solidFill>
                  <a:latin typeface="TH SarabunPSK" pitchFamily="34" charset="-34"/>
                  <a:cs typeface="TH SarabunPSK" pitchFamily="34" charset="-34"/>
                </a:rPr>
                <a:t>ที่หน่วยเกี่ยวข้องรู้เท่าทันสถานการณ์</a:t>
              </a:r>
              <a:endParaRPr lang="en-US" b="1" dirty="0">
                <a:solidFill>
                  <a:prstClr val="black"/>
                </a:solidFill>
                <a:latin typeface="TH SarabunPSK" pitchFamily="34" charset="-34"/>
                <a:cs typeface="TH SarabunPSK" pitchFamily="34" charset="-34"/>
              </a:endParaRPr>
            </a:p>
          </p:txBody>
        </p:sp>
        <p:sp>
          <p:nvSpPr>
            <p:cNvPr id="12" name="Rectangle 11"/>
            <p:cNvSpPr/>
            <p:nvPr/>
          </p:nvSpPr>
          <p:spPr>
            <a:xfrm>
              <a:off x="7010400" y="4453880"/>
              <a:ext cx="1857233"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spc="-30" dirty="0" smtClean="0">
                  <a:solidFill>
                    <a:prstClr val="black"/>
                  </a:solidFill>
                  <a:latin typeface="TH SarabunPSK" pitchFamily="34" charset="-34"/>
                  <a:cs typeface="TH SarabunPSK" pitchFamily="34" charset="-34"/>
                </a:rPr>
                <a:t>การบริหารจัดการการฝึกบินที่หน่วยเกี่ยวข้องมีการปฏิบัติที่ประสานสอดคล้อง</a:t>
              </a:r>
              <a:endParaRPr lang="en-US" b="1" spc="-30" dirty="0">
                <a:solidFill>
                  <a:prstClr val="black"/>
                </a:solidFill>
                <a:latin typeface="TH SarabunPSK" pitchFamily="34" charset="-34"/>
                <a:cs typeface="TH SarabunPSK" pitchFamily="34" charset="-34"/>
              </a:endParaRPr>
            </a:p>
          </p:txBody>
        </p:sp>
        <p:sp>
          <p:nvSpPr>
            <p:cNvPr id="14" name="Rectangle 13"/>
            <p:cNvSpPr/>
            <p:nvPr/>
          </p:nvSpPr>
          <p:spPr>
            <a:xfrm>
              <a:off x="245661" y="50132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เป้าหมายการพัฒนาเพื่อการก้าวสู่ </a:t>
              </a:r>
              <a:r>
                <a:rPr lang="en-US" b="1" dirty="0" smtClean="0">
                  <a:solidFill>
                    <a:prstClr val="black"/>
                  </a:solidFill>
                  <a:latin typeface="TH SarabunPSK" pitchFamily="34" charset="-34"/>
                  <a:cs typeface="TH SarabunPSK" pitchFamily="34" charset="-34"/>
                </a:rPr>
                <a:t>NCAF</a:t>
              </a:r>
              <a:endParaRPr lang="en-US" b="1" dirty="0">
                <a:solidFill>
                  <a:prstClr val="black"/>
                </a:solidFill>
                <a:latin typeface="TH SarabunPSK" pitchFamily="34" charset="-34"/>
                <a:cs typeface="TH SarabunPSK" pitchFamily="34" charset="-34"/>
              </a:endParaRPr>
            </a:p>
          </p:txBody>
        </p:sp>
        <p:sp>
          <p:nvSpPr>
            <p:cNvPr id="15" name="Rectangle 14"/>
            <p:cNvSpPr/>
            <p:nvPr/>
          </p:nvSpPr>
          <p:spPr>
            <a:xfrm>
              <a:off x="245661" y="762000"/>
              <a:ext cx="1600200" cy="445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ทรัพยากรบุคคล</a:t>
              </a:r>
              <a:endParaRPr lang="en-US" b="1" dirty="0">
                <a:solidFill>
                  <a:prstClr val="black"/>
                </a:solidFill>
                <a:latin typeface="TH SarabunPSK" pitchFamily="34" charset="-34"/>
                <a:cs typeface="TH SarabunPSK" pitchFamily="34" charset="-34"/>
              </a:endParaRPr>
            </a:p>
          </p:txBody>
        </p:sp>
        <p:sp>
          <p:nvSpPr>
            <p:cNvPr id="16" name="Rectangle 15"/>
            <p:cNvSpPr/>
            <p:nvPr/>
          </p:nvSpPr>
          <p:spPr>
            <a:xfrm>
              <a:off x="228600" y="1295401"/>
              <a:ext cx="1600200"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ทรัพยากรความรู้</a:t>
              </a:r>
              <a:endParaRPr lang="en-US" b="1" dirty="0">
                <a:solidFill>
                  <a:prstClr val="black"/>
                </a:solidFill>
                <a:latin typeface="TH SarabunPSK" pitchFamily="34" charset="-34"/>
                <a:cs typeface="TH SarabunPSK" pitchFamily="34" charset="-34"/>
              </a:endParaRPr>
            </a:p>
          </p:txBody>
        </p:sp>
        <p:sp>
          <p:nvSpPr>
            <p:cNvPr id="17" name="Rectangle 16"/>
            <p:cNvSpPr/>
            <p:nvPr/>
          </p:nvSpPr>
          <p:spPr>
            <a:xfrm>
              <a:off x="245661" y="1791837"/>
              <a:ext cx="1600200" cy="41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 </a:t>
              </a:r>
              <a:r>
                <a:rPr lang="en-US" b="1" dirty="0" smtClean="0">
                  <a:solidFill>
                    <a:prstClr val="black"/>
                  </a:solidFill>
                  <a:latin typeface="TH SarabunPSK" pitchFamily="34" charset="-34"/>
                  <a:cs typeface="TH SarabunPSK" pitchFamily="34" charset="-34"/>
                </a:rPr>
                <a:t>ICT</a:t>
              </a:r>
              <a:endParaRPr lang="en-US" b="1" dirty="0">
                <a:solidFill>
                  <a:prstClr val="black"/>
                </a:solidFill>
                <a:latin typeface="TH SarabunPSK" pitchFamily="34" charset="-34"/>
                <a:cs typeface="TH SarabunPSK" pitchFamily="34" charset="-34"/>
              </a:endParaRPr>
            </a:p>
          </p:txBody>
        </p:sp>
        <p:sp>
          <p:nvSpPr>
            <p:cNvPr id="18" name="Rectangle 17"/>
            <p:cNvSpPr/>
            <p:nvPr/>
          </p:nvSpPr>
          <p:spPr>
            <a:xfrm>
              <a:off x="228600" y="2270077"/>
              <a:ext cx="1600200" cy="396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ทรัพยากรการเงิน</a:t>
              </a:r>
              <a:endParaRPr lang="en-US" b="1" dirty="0">
                <a:solidFill>
                  <a:prstClr val="black"/>
                </a:solidFill>
                <a:latin typeface="TH SarabunPSK" pitchFamily="34" charset="-34"/>
                <a:cs typeface="TH SarabunPSK" pitchFamily="34" charset="-34"/>
              </a:endParaRPr>
            </a:p>
          </p:txBody>
        </p:sp>
        <p:sp>
          <p:nvSpPr>
            <p:cNvPr id="19" name="Rectangle 18"/>
            <p:cNvSpPr/>
            <p:nvPr/>
          </p:nvSpPr>
          <p:spPr>
            <a:xfrm>
              <a:off x="249073" y="2728415"/>
              <a:ext cx="1600200" cy="471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วัฒนธรรมองค์กร</a:t>
              </a:r>
              <a:endParaRPr lang="en-US" b="1" dirty="0">
                <a:solidFill>
                  <a:prstClr val="black"/>
                </a:solidFill>
                <a:latin typeface="TH SarabunPSK" pitchFamily="34" charset="-34"/>
                <a:cs typeface="TH SarabunPSK" pitchFamily="34" charset="-34"/>
              </a:endParaRPr>
            </a:p>
          </p:txBody>
        </p:sp>
        <p:sp>
          <p:nvSpPr>
            <p:cNvPr id="20" name="Rectangle 19"/>
            <p:cNvSpPr/>
            <p:nvPr/>
          </p:nvSpPr>
          <p:spPr>
            <a:xfrm>
              <a:off x="228601" y="3253852"/>
              <a:ext cx="1600200" cy="479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โครงสร้างองค์กร</a:t>
              </a:r>
              <a:endParaRPr lang="en-US" b="1" dirty="0">
                <a:solidFill>
                  <a:prstClr val="black"/>
                </a:solidFill>
                <a:latin typeface="TH SarabunPSK" pitchFamily="34" charset="-34"/>
                <a:cs typeface="TH SarabunPSK" pitchFamily="34" charset="-34"/>
              </a:endParaRPr>
            </a:p>
          </p:txBody>
        </p:sp>
        <p:sp>
          <p:nvSpPr>
            <p:cNvPr id="21" name="Rectangle 20"/>
            <p:cNvSpPr/>
            <p:nvPr/>
          </p:nvSpPr>
          <p:spPr>
            <a:xfrm>
              <a:off x="216090" y="3791801"/>
              <a:ext cx="1600200" cy="475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ความผูกพันต่อองค์กร</a:t>
              </a:r>
              <a:endParaRPr lang="en-US" b="1" dirty="0">
                <a:solidFill>
                  <a:prstClr val="black"/>
                </a:solidFill>
                <a:latin typeface="TH SarabunPSK" pitchFamily="34" charset="-34"/>
                <a:cs typeface="TH SarabunPSK" pitchFamily="34" charset="-34"/>
              </a:endParaRPr>
            </a:p>
          </p:txBody>
        </p:sp>
        <p:sp>
          <p:nvSpPr>
            <p:cNvPr id="22" name="Rectangle 21"/>
            <p:cNvSpPr/>
            <p:nvPr/>
          </p:nvSpPr>
          <p:spPr>
            <a:xfrm>
              <a:off x="228600" y="43274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การสนับสนุนของฝ่ายบริหาร</a:t>
              </a:r>
              <a:endParaRPr lang="en-US" b="1" dirty="0">
                <a:solidFill>
                  <a:prstClr val="black"/>
                </a:solidFill>
                <a:latin typeface="TH SarabunPSK" pitchFamily="34" charset="-34"/>
                <a:cs typeface="TH SarabunPSK" pitchFamily="34" charset="-34"/>
              </a:endParaRPr>
            </a:p>
          </p:txBody>
        </p:sp>
        <p:sp>
          <p:nvSpPr>
            <p:cNvPr id="23" name="Rectangle 22"/>
            <p:cNvSpPr/>
            <p:nvPr/>
          </p:nvSpPr>
          <p:spPr>
            <a:xfrm>
              <a:off x="249073" y="5699077"/>
              <a:ext cx="1600200" cy="62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prstClr val="black"/>
                  </a:solidFill>
                  <a:latin typeface="TH SarabunPSK" pitchFamily="34" charset="-34"/>
                  <a:cs typeface="TH SarabunPSK" pitchFamily="34" charset="-34"/>
                </a:rPr>
                <a:t>ภาวะผู้นำของฝ่ายบริหาร</a:t>
              </a:r>
              <a:endParaRPr lang="en-US" b="1" dirty="0">
                <a:solidFill>
                  <a:prstClr val="black"/>
                </a:solidFill>
                <a:latin typeface="TH SarabunPSK" pitchFamily="34" charset="-34"/>
                <a:cs typeface="TH SarabunPSK" pitchFamily="34" charset="-34"/>
              </a:endParaRPr>
            </a:p>
          </p:txBody>
        </p:sp>
        <p:cxnSp>
          <p:nvCxnSpPr>
            <p:cNvPr id="25" name="Straight Arrow Connector 24"/>
            <p:cNvCxnSpPr>
              <a:stCxn id="5" idx="6"/>
              <a:endCxn id="9" idx="1"/>
            </p:cNvCxnSpPr>
            <p:nvPr/>
          </p:nvCxnSpPr>
          <p:spPr>
            <a:xfrm flipV="1">
              <a:off x="6705600" y="1924064"/>
              <a:ext cx="304800" cy="165733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10" idx="1"/>
            </p:cNvCxnSpPr>
            <p:nvPr/>
          </p:nvCxnSpPr>
          <p:spPr>
            <a:xfrm flipV="1">
              <a:off x="6705600" y="2898268"/>
              <a:ext cx="304800" cy="68313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6"/>
              <a:endCxn id="11" idx="1"/>
            </p:cNvCxnSpPr>
            <p:nvPr/>
          </p:nvCxnSpPr>
          <p:spPr>
            <a:xfrm>
              <a:off x="6705600" y="3581400"/>
              <a:ext cx="304800" cy="31815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6"/>
              <a:endCxn id="12" idx="1"/>
            </p:cNvCxnSpPr>
            <p:nvPr/>
          </p:nvCxnSpPr>
          <p:spPr>
            <a:xfrm>
              <a:off x="6705600" y="3581400"/>
              <a:ext cx="304800" cy="1329680"/>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6"/>
              <a:endCxn id="5" idx="2"/>
            </p:cNvCxnSpPr>
            <p:nvPr/>
          </p:nvCxnSpPr>
          <p:spPr>
            <a:xfrm flipV="1">
              <a:off x="4038600" y="3581400"/>
              <a:ext cx="381000" cy="68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5" idx="2"/>
            </p:cNvCxnSpPr>
            <p:nvPr/>
          </p:nvCxnSpPr>
          <p:spPr>
            <a:xfrm flipV="1">
              <a:off x="3962400" y="3581400"/>
              <a:ext cx="457200" cy="1454624"/>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6"/>
              <a:endCxn id="5" idx="2"/>
            </p:cNvCxnSpPr>
            <p:nvPr/>
          </p:nvCxnSpPr>
          <p:spPr>
            <a:xfrm>
              <a:off x="4038600" y="2140424"/>
              <a:ext cx="381000" cy="144097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15" idx="3"/>
            </p:cNvCxnSpPr>
            <p:nvPr/>
          </p:nvCxnSpPr>
          <p:spPr>
            <a:xfrm flipH="1" flipV="1">
              <a:off x="1845861" y="984915"/>
              <a:ext cx="440139" cy="1155509"/>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 idx="2"/>
              <a:endCxn id="16" idx="3"/>
            </p:cNvCxnSpPr>
            <p:nvPr/>
          </p:nvCxnSpPr>
          <p:spPr>
            <a:xfrm flipH="1" flipV="1">
              <a:off x="1828800" y="1524001"/>
              <a:ext cx="457200" cy="616423"/>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2"/>
              <a:endCxn id="17" idx="3"/>
            </p:cNvCxnSpPr>
            <p:nvPr/>
          </p:nvCxnSpPr>
          <p:spPr>
            <a:xfrm flipH="1" flipV="1">
              <a:off x="1845861" y="2000819"/>
              <a:ext cx="440139" cy="13960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2"/>
              <a:endCxn id="18" idx="3"/>
            </p:cNvCxnSpPr>
            <p:nvPr/>
          </p:nvCxnSpPr>
          <p:spPr>
            <a:xfrm flipH="1">
              <a:off x="1828800" y="2140424"/>
              <a:ext cx="457200" cy="3281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2"/>
              <a:endCxn id="19" idx="3"/>
            </p:cNvCxnSpPr>
            <p:nvPr/>
          </p:nvCxnSpPr>
          <p:spPr>
            <a:xfrm flipH="1" flipV="1">
              <a:off x="1849273" y="2964408"/>
              <a:ext cx="436727" cy="623816"/>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2"/>
              <a:endCxn id="20" idx="3"/>
            </p:cNvCxnSpPr>
            <p:nvPr/>
          </p:nvCxnSpPr>
          <p:spPr>
            <a:xfrm flipH="1" flipV="1">
              <a:off x="1828801" y="3493826"/>
              <a:ext cx="457199" cy="94398"/>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2"/>
              <a:endCxn id="21" idx="3"/>
            </p:cNvCxnSpPr>
            <p:nvPr/>
          </p:nvCxnSpPr>
          <p:spPr>
            <a:xfrm flipH="1">
              <a:off x="1816290" y="3588224"/>
              <a:ext cx="469710" cy="441277"/>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2"/>
              <a:endCxn id="22" idx="3"/>
            </p:cNvCxnSpPr>
            <p:nvPr/>
          </p:nvCxnSpPr>
          <p:spPr>
            <a:xfrm flipH="1" flipV="1">
              <a:off x="1828800" y="4640239"/>
              <a:ext cx="381000" cy="39578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2"/>
              <a:endCxn id="14" idx="3"/>
            </p:cNvCxnSpPr>
            <p:nvPr/>
          </p:nvCxnSpPr>
          <p:spPr>
            <a:xfrm flipH="1">
              <a:off x="1845861" y="5036024"/>
              <a:ext cx="363939" cy="2900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2"/>
              <a:endCxn id="23" idx="3"/>
            </p:cNvCxnSpPr>
            <p:nvPr/>
          </p:nvCxnSpPr>
          <p:spPr>
            <a:xfrm flipH="1">
              <a:off x="1849273" y="5036024"/>
              <a:ext cx="360527" cy="975815"/>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4" name="สี่เหลี่ยมผืนผ้า 15"/>
          <p:cNvSpPr/>
          <p:nvPr/>
        </p:nvSpPr>
        <p:spPr>
          <a:xfrm>
            <a:off x="76200" y="6281734"/>
            <a:ext cx="1931213" cy="500066"/>
          </a:xfrm>
          <a:prstGeom prst="rect">
            <a:avLst/>
          </a:prstGeom>
          <a:solidFill>
            <a:srgbClr val="0070C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ตัวชี้วัดปัจจัย ฯ</a:t>
            </a:r>
          </a:p>
        </p:txBody>
      </p:sp>
      <p:sp>
        <p:nvSpPr>
          <p:cNvPr id="45" name="สี่เหลี่ยมผืนผ้า 15"/>
          <p:cNvSpPr/>
          <p:nvPr/>
        </p:nvSpPr>
        <p:spPr>
          <a:xfrm>
            <a:off x="2209800" y="6281734"/>
            <a:ext cx="1931213" cy="500066"/>
          </a:xfrm>
          <a:prstGeom prst="rect">
            <a:avLst/>
          </a:prstGeom>
          <a:solidFill>
            <a:srgbClr val="00B05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ปัจจัยความสำเร็จ</a:t>
            </a:r>
          </a:p>
        </p:txBody>
      </p:sp>
      <p:sp>
        <p:nvSpPr>
          <p:cNvPr id="46" name="สี่เหลี่ยมผืนผ้า 15"/>
          <p:cNvSpPr/>
          <p:nvPr/>
        </p:nvSpPr>
        <p:spPr>
          <a:xfrm>
            <a:off x="6908611" y="6281734"/>
            <a:ext cx="2082990" cy="500066"/>
          </a:xfrm>
          <a:prstGeom prst="rect">
            <a:avLst/>
          </a:prstGeom>
          <a:solidFill>
            <a:srgbClr val="FF0000"/>
          </a:solidFill>
          <a:ln w="25400" cap="flat" cmpd="sng" algn="ctr">
            <a:solidFill>
              <a:srgbClr val="3891A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h-TH" sz="2800" b="1" i="0" u="none" strike="noStrike" kern="0" cap="none" spc="0" normalizeH="0" baseline="0" noProof="0" dirty="0" smtClean="0">
                <a:ln>
                  <a:noFill/>
                </a:ln>
                <a:solidFill>
                  <a:prstClr val="white"/>
                </a:solidFill>
                <a:effectLst/>
                <a:uLnTx/>
                <a:uFillTx/>
                <a:latin typeface="TH SarabunPSK" pitchFamily="34" charset="-34"/>
                <a:ea typeface="+mn-ea"/>
                <a:cs typeface="TH SarabunPSK" pitchFamily="34" charset="-34"/>
              </a:rPr>
              <a:t>ตัวชี้วัดความสำเร็จ</a:t>
            </a:r>
          </a:p>
        </p:txBody>
      </p:sp>
      <p:sp>
        <p:nvSpPr>
          <p:cNvPr id="2" name="Rectangle 1"/>
          <p:cNvSpPr/>
          <p:nvPr/>
        </p:nvSpPr>
        <p:spPr>
          <a:xfrm>
            <a:off x="2209800" y="152401"/>
            <a:ext cx="6705601" cy="9143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smtClean="0">
                <a:latin typeface="TH SarabunPSK" pitchFamily="34" charset="-34"/>
                <a:cs typeface="TH SarabunPSK" pitchFamily="34" charset="-34"/>
              </a:rPr>
              <a:t>โมเดลปัจจัยเชิงสาเหตุของการบริหารจัดการการฝึกบินเพื่อการก้าวสู่ </a:t>
            </a:r>
            <a:r>
              <a:rPr lang="en-US" sz="2800" b="1" dirty="0" smtClean="0">
                <a:latin typeface="TH SarabunPSK" pitchFamily="34" charset="-34"/>
                <a:cs typeface="TH SarabunPSK" pitchFamily="34" charset="-34"/>
              </a:rPr>
              <a:t>NCAF</a:t>
            </a:r>
            <a:endParaRPr lang="en-US" sz="2800" b="1" dirty="0">
              <a:latin typeface="TH SarabunPSK" pitchFamily="34" charset="-34"/>
              <a:cs typeface="TH SarabunPSK" pitchFamily="34" charset="-34"/>
            </a:endParaRPr>
          </a:p>
        </p:txBody>
      </p:sp>
      <p:sp>
        <p:nvSpPr>
          <p:cNvPr id="48" name="Rectangle 47"/>
          <p:cNvSpPr/>
          <p:nvPr/>
        </p:nvSpPr>
        <p:spPr>
          <a:xfrm>
            <a:off x="7020272" y="5157192"/>
            <a:ext cx="1857233"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spc="-30" dirty="0" smtClean="0">
                <a:solidFill>
                  <a:prstClr val="black"/>
                </a:solidFill>
                <a:latin typeface="TH SarabunPSK" pitchFamily="34" charset="-34"/>
                <a:cs typeface="TH SarabunPSK" pitchFamily="34" charset="-34"/>
              </a:rPr>
              <a:t>การบริหารจัดการการฝึกบินที่มีผลการฝึกรองรับ </a:t>
            </a:r>
            <a:r>
              <a:rPr lang="en-US" b="1" spc="-30" dirty="0" smtClean="0">
                <a:solidFill>
                  <a:prstClr val="black"/>
                </a:solidFill>
                <a:latin typeface="TH SarabunPSK" pitchFamily="34" charset="-34"/>
                <a:cs typeface="TH SarabunPSK" pitchFamily="34" charset="-34"/>
              </a:rPr>
              <a:t>NCAF</a:t>
            </a:r>
            <a:endParaRPr lang="en-US" b="1" spc="-30" dirty="0">
              <a:solidFill>
                <a:prstClr val="black"/>
              </a:solidFill>
              <a:latin typeface="TH SarabunPSK" pitchFamily="34" charset="-34"/>
              <a:cs typeface="TH SarabunPSK" pitchFamily="34" charset="-34"/>
            </a:endParaRPr>
          </a:p>
        </p:txBody>
      </p:sp>
      <p:cxnSp>
        <p:nvCxnSpPr>
          <p:cNvPr id="49" name="Straight Arrow Connector 48"/>
          <p:cNvCxnSpPr>
            <a:stCxn id="5" idx="6"/>
            <a:endCxn id="48" idx="1"/>
          </p:cNvCxnSpPr>
          <p:nvPr/>
        </p:nvCxnSpPr>
        <p:spPr>
          <a:xfrm>
            <a:off x="6705600" y="3276600"/>
            <a:ext cx="314672" cy="2240632"/>
          </a:xfrm>
          <a:prstGeom prst="straightConnector1">
            <a:avLst/>
          </a:prstGeom>
          <a:ln w="285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91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Browallia New"/>
      </a:majorFont>
      <a:minorFont>
        <a:latin typeface="Times New Roman"/>
        <a:ea typeface=""/>
        <a:cs typeface="Browalli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2945</Words>
  <Application>Microsoft Office PowerPoint</Application>
  <PresentationFormat>On-screen Show (4:3)</PresentationFormat>
  <Paragraphs>634</Paragraphs>
  <Slides>26</Slides>
  <Notes>5</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Office Theme</vt:lpstr>
      <vt:lpstr>ชุดรูปแบบของ Office</vt:lpstr>
      <vt:lpstr>1_ชุดรูปแบบของ Office</vt:lpstr>
      <vt:lpstr>2_ชุดรูปแบบของ Office</vt:lpstr>
      <vt:lpstr>8_ชุดรูปแบบของ Office</vt:lpstr>
      <vt:lpstr>1_Office Theme</vt:lpstr>
      <vt:lpstr>3_Default Design</vt:lpstr>
      <vt:lpstr>สำนักงานคลังสมองกองทัพอากาศ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แนวทางสู่ความสำเร็จของการก้าวสู่ NCAF : การบริหารจัดการเครือข่าย ∆ ทรัพยากรบุคคลและการปรับพฤติกรรม ∆ องค์กรและระบบงาน</vt:lpstr>
      <vt:lpstr>PowerPoint Presentation</vt:lpstr>
      <vt:lpstr>PowerPoint Presentation</vt:lpstr>
      <vt:lpstr>สำนักงานคลังสมองกองทัพอากาศ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RTAF-BRAIN02</dc:creator>
  <cp:lastModifiedBy>RTAF-BRAIN02</cp:lastModifiedBy>
  <cp:revision>255</cp:revision>
  <cp:lastPrinted>2013-12-12T01:33:15Z</cp:lastPrinted>
  <dcterms:created xsi:type="dcterms:W3CDTF">2006-08-16T00:00:00Z</dcterms:created>
  <dcterms:modified xsi:type="dcterms:W3CDTF">2014-03-11T23:10:07Z</dcterms:modified>
</cp:coreProperties>
</file>